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4327" r:id="rId4"/>
  </p:sldMasterIdLst>
  <p:notesMasterIdLst>
    <p:notesMasterId r:id="rId18"/>
  </p:notesMasterIdLst>
  <p:handoutMasterIdLst>
    <p:handoutMasterId r:id="rId19"/>
  </p:handoutMasterIdLst>
  <p:sldIdLst>
    <p:sldId id="486" r:id="rId5"/>
    <p:sldId id="484" r:id="rId6"/>
    <p:sldId id="487" r:id="rId7"/>
    <p:sldId id="488" r:id="rId8"/>
    <p:sldId id="492" r:id="rId9"/>
    <p:sldId id="490" r:id="rId10"/>
    <p:sldId id="476" r:id="rId11"/>
    <p:sldId id="478" r:id="rId12"/>
    <p:sldId id="483" r:id="rId13"/>
    <p:sldId id="477" r:id="rId14"/>
    <p:sldId id="481" r:id="rId15"/>
    <p:sldId id="493" r:id="rId16"/>
    <p:sldId id="494" r:id="rId17"/>
  </p:sldIdLst>
  <p:sldSz cx="12436475" cy="6994525"/>
  <p:notesSz cx="6858000" cy="9144000"/>
  <p:embeddedFontLst>
    <p:embeddedFont>
      <p:font typeface="Segoe" panose="020B0604020202020204" charset="0"/>
      <p:regular r:id="rId20"/>
      <p:bold r:id="rId21"/>
      <p:italic r:id="rId22"/>
      <p:boldItalic r:id="rId23"/>
    </p:embeddedFont>
    <p:embeddedFont>
      <p:font typeface="MSN MDL2 Assets" panose="020B0604020202020204" charset="0"/>
      <p:regular r:id="rId24"/>
    </p:embeddedFont>
    <p:embeddedFont>
      <p:font typeface="Calibri" panose="020F0502020204030204" pitchFamily="34" charset="0"/>
      <p:regular r:id="rId25"/>
      <p:bold r:id="rId26"/>
      <p:italic r:id="rId27"/>
      <p:boldItalic r:id="rId28"/>
    </p:embeddedFont>
    <p:embeddedFont>
      <p:font typeface="IOT MDL2 Assets" panose="020B0604020202020204" charset="0"/>
      <p:regular r:id="rId29"/>
    </p:embeddedFont>
    <p:embeddedFont>
      <p:font typeface="Segoe UI Light" panose="020B0502040204020203" pitchFamily="34" charset="0"/>
      <p:regular r:id="rId30"/>
      <p:italic r:id="rId31"/>
    </p:embeddedFont>
    <p:embeddedFont>
      <p:font typeface="MS Shell Dlg 2" panose="020B0604030504040204" pitchFamily="34" charset="0"/>
      <p:regular r:id="rId32"/>
      <p:bold r:id="rId33"/>
    </p:embeddedFont>
    <p:embeddedFont>
      <p:font typeface="Segoe UI" panose="020B0502040204020203" pitchFamily="34" charset="0"/>
      <p:regular r:id="rId34"/>
      <p:bold r:id="rId35"/>
      <p:italic r:id="rId36"/>
      <p:boldItalic r:id="rId37"/>
    </p:embeddedFont>
    <p:embeddedFont>
      <p:font typeface="Segoe UI Semilight" panose="020B0402040204020203" pitchFamily="34" charset="0"/>
      <p:regular r:id="rId38"/>
      <p:italic r:id="rId39"/>
    </p:embeddedFont>
    <p:embeddedFont>
      <p:font typeface="Consolas" panose="020B0609020204030204" pitchFamily="49" charset="0"/>
      <p:regular r:id="rId40"/>
      <p:bold r:id="rId41"/>
      <p:italic r:id="rId42"/>
      <p:boldItalic r:id="rId43"/>
    </p:embeddedFont>
    <p:embeddedFont>
      <p:font typeface="Segoe UI Black" panose="020B0A02040204020203" pitchFamily="34" charset="0"/>
      <p:bold r:id="rId44"/>
      <p:boldItalic r:id="rId45"/>
    </p:embeddedFont>
  </p:embeddedFontLst>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 id="2" name="Monica Lueder" initials="ML" lastIdx="22" clrIdx="2">
    <p:extLst>
      <p:ext uri="{19B8F6BF-5375-455C-9EA6-DF929625EA0E}">
        <p15:presenceInfo xmlns:p15="http://schemas.microsoft.com/office/powerpoint/2012/main" userId="S-1-5-21-2127521184-1604012920-1887927527-2598260" providerId="AD"/>
      </p:ext>
    </p:extLst>
  </p:cmAuthor>
  <p:cmAuthor id="3" name="Mary Feil-Jacobs" initials="MF" lastIdx="22" clrIdx="3">
    <p:extLst>
      <p:ext uri="{19B8F6BF-5375-455C-9EA6-DF929625EA0E}">
        <p15:presenceInfo xmlns:p15="http://schemas.microsoft.com/office/powerpoint/2012/main" userId="S-1-5-21-2127521184-1604012920-1887927527-65006" providerId="AD"/>
      </p:ext>
    </p:extLst>
  </p:cmAuthor>
  <p:cmAuthor id="4" name="Jacob Grimm" initials="JG" lastIdx="9" clrIdx="4">
    <p:extLst>
      <p:ext uri="{19B8F6BF-5375-455C-9EA6-DF929625EA0E}">
        <p15:presenceInfo xmlns:p15="http://schemas.microsoft.com/office/powerpoint/2012/main" userId="S-1-5-21-2127521184-1604012920-1887927527-6622086" providerId="AD"/>
      </p:ext>
    </p:extLst>
  </p:cmAuthor>
  <p:cmAuthor id="5" name="Jenn Cooley" initials="JC" lastIdx="1" clrIdx="5">
    <p:extLst>
      <p:ext uri="{19B8F6BF-5375-455C-9EA6-DF929625EA0E}">
        <p15:presenceInfo xmlns:p15="http://schemas.microsoft.com/office/powerpoint/2012/main" userId="S-1-5-21-383413107-1061881802-891584314-1248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32145A"/>
    <a:srgbClr val="F8F8F8"/>
    <a:srgbClr val="0078D7"/>
    <a:srgbClr val="525252"/>
    <a:srgbClr val="FFFFFF"/>
    <a:srgbClr val="EAEAEA"/>
    <a:srgbClr val="E81123"/>
    <a:srgbClr val="00188F"/>
    <a:srgbClr val="107C1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890" autoAdjust="0"/>
    <p:restoredTop sz="81854" autoAdjust="0"/>
  </p:normalViewPr>
  <p:slideViewPr>
    <p:cSldViewPr>
      <p:cViewPr varScale="1">
        <p:scale>
          <a:sx n="53" d="100"/>
          <a:sy n="53" d="100"/>
        </p:scale>
        <p:origin x="1026" y="18"/>
      </p:cViewPr>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showGuides="1">
      <p:cViewPr varScale="1">
        <p:scale>
          <a:sx n="83" d="100"/>
          <a:sy n="83" d="100"/>
        </p:scale>
        <p:origin x="3852"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notesMaster" Target="notesMasters/notesMaster1.xml"/><Relationship Id="rId26" Type="http://schemas.openxmlformats.org/officeDocument/2006/relationships/font" Target="fonts/font7.fntdata"/><Relationship Id="rId39" Type="http://schemas.openxmlformats.org/officeDocument/2006/relationships/font" Target="fonts/font20.fntdata"/><Relationship Id="rId3" Type="http://schemas.openxmlformats.org/officeDocument/2006/relationships/customXml" Target="../customXml/item3.xml"/><Relationship Id="rId21" Type="http://schemas.openxmlformats.org/officeDocument/2006/relationships/font" Target="fonts/font2.fntdata"/><Relationship Id="rId34" Type="http://schemas.openxmlformats.org/officeDocument/2006/relationships/font" Target="fonts/font15.fntdata"/><Relationship Id="rId42" Type="http://schemas.openxmlformats.org/officeDocument/2006/relationships/font" Target="fonts/font23.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6.fntdata"/><Relationship Id="rId33" Type="http://schemas.openxmlformats.org/officeDocument/2006/relationships/font" Target="fonts/font14.fntdata"/><Relationship Id="rId38" Type="http://schemas.openxmlformats.org/officeDocument/2006/relationships/font" Target="fonts/font19.fntdata"/><Relationship Id="rId46"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1.fntdata"/><Relationship Id="rId29" Type="http://schemas.openxmlformats.org/officeDocument/2006/relationships/font" Target="fonts/font10.fntdata"/><Relationship Id="rId41" Type="http://schemas.openxmlformats.org/officeDocument/2006/relationships/font" Target="fonts/font22.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5.fntdata"/><Relationship Id="rId32" Type="http://schemas.openxmlformats.org/officeDocument/2006/relationships/font" Target="fonts/font13.fntdata"/><Relationship Id="rId37" Type="http://schemas.openxmlformats.org/officeDocument/2006/relationships/font" Target="fonts/font18.fntdata"/><Relationship Id="rId40" Type="http://schemas.openxmlformats.org/officeDocument/2006/relationships/font" Target="fonts/font21.fntdata"/><Relationship Id="rId45" Type="http://schemas.openxmlformats.org/officeDocument/2006/relationships/font" Target="fonts/font26.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font" Target="fonts/font17.fntdata"/><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handoutMaster" Target="handoutMasters/handoutMaster1.xml"/><Relationship Id="rId31" Type="http://schemas.openxmlformats.org/officeDocument/2006/relationships/font" Target="fonts/font12.fntdata"/><Relationship Id="rId44" Type="http://schemas.openxmlformats.org/officeDocument/2006/relationships/font" Target="fonts/font25.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font" Target="fonts/font16.fntdata"/><Relationship Id="rId43" Type="http://schemas.openxmlformats.org/officeDocument/2006/relationships/font" Target="fonts/font24.fntdata"/><Relationship Id="rId48" Type="http://schemas.openxmlformats.org/officeDocument/2006/relationships/viewProps" Target="viewProps.xml"/><Relationship Id="rId8"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openxmlformats.org/officeDocument/2006/relationships/oleObject" Target="file:///C:\Users\pwhite\Documents\dynamics%20365%20market%20context.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Segoe UI Light" panose="020B0502040204020203" pitchFamily="34" charset="0"/>
                <a:ea typeface="+mn-ea"/>
                <a:cs typeface="Segoe UI Light" panose="020B0502040204020203" pitchFamily="34" charset="0"/>
              </a:defRPr>
            </a:pPr>
            <a:r>
              <a:rPr lang="en-GB"/>
              <a:t>SMB Biz Apps Spend in 2019</a:t>
            </a:r>
          </a:p>
        </c:rich>
      </c:tx>
      <c:layout>
        <c:manualLayout>
          <c:xMode val="edge"/>
          <c:yMode val="edge"/>
          <c:x val="0.35798901264743543"/>
          <c:y val="5.8407487655956901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Segoe UI Light" panose="020B0502040204020203" pitchFamily="34" charset="0"/>
              <a:ea typeface="+mn-ea"/>
              <a:cs typeface="Segoe UI Light" panose="020B0502040204020203" pitchFamily="34" charset="0"/>
            </a:defRPr>
          </a:pPr>
          <a:endParaRPr lang="en-US"/>
        </a:p>
      </c:txPr>
    </c:title>
    <c:autoTitleDeleted val="0"/>
    <c:plotArea>
      <c:layout>
        <c:manualLayout>
          <c:layoutTarget val="inner"/>
          <c:xMode val="edge"/>
          <c:yMode val="edge"/>
          <c:x val="9.7799288150659386E-2"/>
          <c:y val="5.0926040369001953E-2"/>
          <c:w val="0.65397596962228577"/>
          <c:h val="0.83359616506270051"/>
        </c:manualLayout>
      </c:layout>
      <c:barChart>
        <c:barDir val="col"/>
        <c:grouping val="clustered"/>
        <c:varyColors val="0"/>
        <c:ser>
          <c:idx val="0"/>
          <c:order val="0"/>
          <c:tx>
            <c:strRef>
              <c:f>Sheet1!$B$3</c:f>
              <c:strCache>
                <c:ptCount val="1"/>
                <c:pt idx="0">
                  <c:v>Accounting/Financial/ERP/CRM (On-premise) Spend ($M)</c:v>
                </c:pt>
              </c:strCache>
            </c:strRef>
          </c:tx>
          <c:spPr>
            <a:solidFill>
              <a:srgbClr val="FF85FF"/>
            </a:solidFill>
            <a:ln>
              <a:noFill/>
            </a:ln>
            <a:effectLst/>
          </c:spPr>
          <c:invertIfNegative val="0"/>
          <c:cat>
            <c:strRef>
              <c:f>Sheet1!$C$2:$F$2</c:f>
              <c:strCache>
                <c:ptCount val="4"/>
                <c:pt idx="0">
                  <c:v>10 to 19</c:v>
                </c:pt>
                <c:pt idx="1">
                  <c:v>20 to 49</c:v>
                </c:pt>
                <c:pt idx="2">
                  <c:v>50 to 99</c:v>
                </c:pt>
                <c:pt idx="3">
                  <c:v>100 to 249</c:v>
                </c:pt>
              </c:strCache>
            </c:strRef>
          </c:cat>
          <c:val>
            <c:numRef>
              <c:f>Sheet1!$C$3:$F$3</c:f>
              <c:numCache>
                <c:formatCode>"$"#,##0</c:formatCode>
                <c:ptCount val="4"/>
                <c:pt idx="0">
                  <c:v>899.21599297083526</c:v>
                </c:pt>
                <c:pt idx="1">
                  <c:v>2190.7804030333109</c:v>
                </c:pt>
                <c:pt idx="2">
                  <c:v>2286.9275001794131</c:v>
                </c:pt>
                <c:pt idx="3">
                  <c:v>3373.441585886043</c:v>
                </c:pt>
              </c:numCache>
            </c:numRef>
          </c:val>
          <c:extLst>
            <c:ext xmlns:c16="http://schemas.microsoft.com/office/drawing/2014/chart" uri="{C3380CC4-5D6E-409C-BE32-E72D297353CC}">
              <c16:uniqueId val="{00000000-88F5-4579-A2FD-2A101ED2432C}"/>
            </c:ext>
          </c:extLst>
        </c:ser>
        <c:ser>
          <c:idx val="1"/>
          <c:order val="1"/>
          <c:tx>
            <c:strRef>
              <c:f>Sheet1!$B$4</c:f>
              <c:strCache>
                <c:ptCount val="1"/>
                <c:pt idx="0">
                  <c:v>Accounting/Financial/ERP/CRM (SaaS) Spend ($M)</c:v>
                </c:pt>
              </c:strCache>
            </c:strRef>
          </c:tx>
          <c:spPr>
            <a:solidFill>
              <a:srgbClr val="7030A0"/>
            </a:solidFill>
            <a:ln>
              <a:noFill/>
            </a:ln>
            <a:effectLst/>
          </c:spPr>
          <c:invertIfNegative val="0"/>
          <c:cat>
            <c:strRef>
              <c:f>Sheet1!$C$2:$F$2</c:f>
              <c:strCache>
                <c:ptCount val="4"/>
                <c:pt idx="0">
                  <c:v>10 to 19</c:v>
                </c:pt>
                <c:pt idx="1">
                  <c:v>20 to 49</c:v>
                </c:pt>
                <c:pt idx="2">
                  <c:v>50 to 99</c:v>
                </c:pt>
                <c:pt idx="3">
                  <c:v>100 to 249</c:v>
                </c:pt>
              </c:strCache>
            </c:strRef>
          </c:cat>
          <c:val>
            <c:numRef>
              <c:f>Sheet1!$C$4:$F$4</c:f>
              <c:numCache>
                <c:formatCode>"$"#,##0</c:formatCode>
                <c:ptCount val="4"/>
                <c:pt idx="0">
                  <c:v>1790.5420164703603</c:v>
                </c:pt>
                <c:pt idx="1">
                  <c:v>2509.4626313109266</c:v>
                </c:pt>
                <c:pt idx="2">
                  <c:v>1873.1093339810986</c:v>
                </c:pt>
                <c:pt idx="3">
                  <c:v>1650.8487605792188</c:v>
                </c:pt>
              </c:numCache>
            </c:numRef>
          </c:val>
          <c:extLst>
            <c:ext xmlns:c16="http://schemas.microsoft.com/office/drawing/2014/chart" uri="{C3380CC4-5D6E-409C-BE32-E72D297353CC}">
              <c16:uniqueId val="{00000001-88F5-4579-A2FD-2A101ED2432C}"/>
            </c:ext>
          </c:extLst>
        </c:ser>
        <c:ser>
          <c:idx val="2"/>
          <c:order val="2"/>
          <c:tx>
            <c:strRef>
              <c:f>Sheet1!$B$5</c:f>
              <c:strCache>
                <c:ptCount val="1"/>
                <c:pt idx="0">
                  <c:v>Productivity (SaaS) Spend ($M)</c:v>
                </c:pt>
              </c:strCache>
            </c:strRef>
          </c:tx>
          <c:spPr>
            <a:solidFill>
              <a:schemeClr val="accent3"/>
            </a:solidFill>
            <a:ln>
              <a:noFill/>
            </a:ln>
            <a:effectLst/>
          </c:spPr>
          <c:invertIfNegative val="0"/>
          <c:cat>
            <c:strRef>
              <c:f>Sheet1!$C$2:$F$2</c:f>
              <c:strCache>
                <c:ptCount val="4"/>
                <c:pt idx="0">
                  <c:v>10 to 19</c:v>
                </c:pt>
                <c:pt idx="1">
                  <c:v>20 to 49</c:v>
                </c:pt>
                <c:pt idx="2">
                  <c:v>50 to 99</c:v>
                </c:pt>
                <c:pt idx="3">
                  <c:v>100 to 249</c:v>
                </c:pt>
              </c:strCache>
            </c:strRef>
          </c:cat>
          <c:val>
            <c:numRef>
              <c:f>Sheet1!$C$5:$F$5</c:f>
              <c:numCache>
                <c:formatCode>"$"#,##0</c:formatCode>
                <c:ptCount val="4"/>
                <c:pt idx="0">
                  <c:v>1329.7283734616044</c:v>
                </c:pt>
                <c:pt idx="1">
                  <c:v>2629.453060196739</c:v>
                </c:pt>
                <c:pt idx="2">
                  <c:v>1357.6857598552856</c:v>
                </c:pt>
                <c:pt idx="3">
                  <c:v>918.71448369045982</c:v>
                </c:pt>
              </c:numCache>
            </c:numRef>
          </c:val>
          <c:extLst>
            <c:ext xmlns:c16="http://schemas.microsoft.com/office/drawing/2014/chart" uri="{C3380CC4-5D6E-409C-BE32-E72D297353CC}">
              <c16:uniqueId val="{00000002-88F5-4579-A2FD-2A101ED2432C}"/>
            </c:ext>
          </c:extLst>
        </c:ser>
        <c:dLbls>
          <c:showLegendKey val="0"/>
          <c:showVal val="0"/>
          <c:showCatName val="0"/>
          <c:showSerName val="0"/>
          <c:showPercent val="0"/>
          <c:showBubbleSize val="0"/>
        </c:dLbls>
        <c:gapWidth val="219"/>
        <c:overlap val="-27"/>
        <c:axId val="505865328"/>
        <c:axId val="505867624"/>
      </c:barChart>
      <c:catAx>
        <c:axId val="505865328"/>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Segoe UI Light" panose="020B0502040204020203" pitchFamily="34" charset="0"/>
                    <a:ea typeface="+mn-ea"/>
                    <a:cs typeface="Segoe UI Light" panose="020B0502040204020203" pitchFamily="34" charset="0"/>
                  </a:defRPr>
                </a:pPr>
                <a:r>
                  <a:rPr lang="en-US"/>
                  <a:t>#</a:t>
                </a:r>
                <a:r>
                  <a:rPr lang="en-US" baseline="0"/>
                  <a:t> Employees</a:t>
                </a:r>
                <a:endParaRPr lang="en-US"/>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Segoe UI Light" panose="020B0502040204020203" pitchFamily="34" charset="0"/>
                  <a:ea typeface="+mn-ea"/>
                  <a:cs typeface="Segoe UI Light" panose="020B0502040204020203" pitchFamily="34" charset="0"/>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Segoe UI Light" panose="020B0502040204020203" pitchFamily="34" charset="0"/>
                <a:ea typeface="+mn-ea"/>
                <a:cs typeface="Segoe UI Light" panose="020B0502040204020203" pitchFamily="34" charset="0"/>
              </a:defRPr>
            </a:pPr>
            <a:endParaRPr lang="en-US"/>
          </a:p>
        </c:txPr>
        <c:crossAx val="505867624"/>
        <c:crosses val="autoZero"/>
        <c:auto val="1"/>
        <c:lblAlgn val="ctr"/>
        <c:lblOffset val="100"/>
        <c:noMultiLvlLbl val="0"/>
      </c:catAx>
      <c:valAx>
        <c:axId val="50586762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Segoe UI Light" panose="020B0502040204020203" pitchFamily="34" charset="0"/>
                    <a:ea typeface="+mn-ea"/>
                    <a:cs typeface="Segoe UI Light" panose="020B0502040204020203" pitchFamily="34" charset="0"/>
                  </a:defRPr>
                </a:pPr>
                <a:r>
                  <a:rPr lang="en-GB"/>
                  <a:t>$M</a:t>
                </a:r>
                <a:r>
                  <a:rPr lang="en-GB" baseline="0"/>
                  <a:t> Spend</a:t>
                </a:r>
                <a:endParaRPr lang="en-GB"/>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Segoe UI Light" panose="020B0502040204020203" pitchFamily="34" charset="0"/>
                  <a:ea typeface="+mn-ea"/>
                  <a:cs typeface="Segoe UI Light" panose="020B0502040204020203" pitchFamily="34" charset="0"/>
                </a:defRPr>
              </a:pPr>
              <a:endParaRPr lang="en-US"/>
            </a:p>
          </c:txPr>
        </c:title>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Segoe UI Light" panose="020B0502040204020203" pitchFamily="34" charset="0"/>
                <a:ea typeface="+mn-ea"/>
                <a:cs typeface="Segoe UI Light" panose="020B0502040204020203" pitchFamily="34" charset="0"/>
              </a:defRPr>
            </a:pPr>
            <a:endParaRPr lang="en-US"/>
          </a:p>
        </c:txPr>
        <c:crossAx val="505865328"/>
        <c:crosses val="autoZero"/>
        <c:crossBetween val="between"/>
      </c:valAx>
      <c:spPr>
        <a:noFill/>
        <a:ln>
          <a:noFill/>
        </a:ln>
        <a:effectLst/>
      </c:spPr>
    </c:plotArea>
    <c:legend>
      <c:legendPos val="r"/>
      <c:layout>
        <c:manualLayout>
          <c:xMode val="edge"/>
          <c:yMode val="edge"/>
          <c:x val="0.75154789677982625"/>
          <c:y val="0.29374671916010497"/>
          <c:w val="0.23800482823144362"/>
          <c:h val="0.41250656167979005"/>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Segoe UI Light" panose="020B0502040204020203" pitchFamily="34" charset="0"/>
              <a:ea typeface="+mn-ea"/>
              <a:cs typeface="Segoe UI Light" panose="020B0502040204020203" pitchFamily="34" charset="0"/>
            </a:defRPr>
          </a:pPr>
          <a:endParaRPr lang="en-US"/>
        </a:p>
      </c:txPr>
    </c:legend>
    <c:plotVisOnly val="1"/>
    <c:dispBlanksAs val="gap"/>
    <c:showDLblsOverMax val="0"/>
  </c:chart>
  <c:spPr>
    <a:noFill/>
    <a:ln>
      <a:noFill/>
    </a:ln>
    <a:effectLst/>
  </c:spPr>
  <c:txPr>
    <a:bodyPr/>
    <a:lstStyle/>
    <a:p>
      <a:pPr>
        <a:defRPr>
          <a:latin typeface="Segoe UI Light" panose="020B0502040204020203" pitchFamily="34" charset="0"/>
          <a:cs typeface="Segoe UI Light" panose="020B0502040204020203"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11574"/>
            <a:ext cx="2971800" cy="457200"/>
          </a:xfrm>
          <a:prstGeom prst="rect">
            <a:avLst/>
          </a:prstGeom>
        </p:spPr>
        <p:txBody>
          <a:bodyPr vert="horz" lIns="91440" tIns="45720" rIns="91440" bIns="45720" rtlCol="0"/>
          <a:lstStyle>
            <a:lvl1pPr algn="l">
              <a:defRPr sz="1200"/>
            </a:lvl1pPr>
          </a:lstStyle>
          <a:p>
            <a:endParaRPr lang="en-US" dirty="0">
              <a:latin typeface="Segoe UI" pitchFamily="34" charset="0"/>
            </a:endParaRP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C8D045D-9A66-44E7-900A-FC6D0BD4E54A}" type="datetime8">
              <a:rPr lang="en-US" smtClean="0">
                <a:latin typeface="Segoe UI" pitchFamily="34" charset="0"/>
              </a:rPr>
              <a:t>7/11/2016 4:12 PM</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38EEC551-8CDA-4EB6-89BB-2A86C9F091C8}" type="datetime8">
              <a:rPr lang="en-US" smtClean="0"/>
              <a:t>7/11/2016 4:12 PM</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Header Placeholder 3"/>
          <p:cNvSpPr>
            <a:spLocks noGrp="1"/>
          </p:cNvSpPr>
          <p:nvPr>
            <p:ph type="hdr" sz="quarter" idx="10"/>
          </p:nvPr>
        </p:nvSpPr>
        <p:spPr/>
        <p:txBody>
          <a:bodyPr/>
          <a:lstStyle/>
          <a:p>
            <a:pPr defTabSz="914330"/>
            <a:r>
              <a:rPr lang="en-US" sz="1800" kern="0">
                <a:solidFill>
                  <a:sysClr val="windowText" lastClr="000000"/>
                </a:solidFill>
              </a:rPr>
              <a:t>Microsoft Worldwide Partner Conference 2016</a:t>
            </a:r>
            <a:endParaRPr lang="en-US" sz="1800" kern="0" dirty="0">
              <a:solidFill>
                <a:sysClr val="windowText" lastClr="000000"/>
              </a:solidFill>
            </a:endParaRPr>
          </a:p>
        </p:txBody>
      </p:sp>
      <p:sp>
        <p:nvSpPr>
          <p:cNvPr id="5" name="Footer Placeholder 4"/>
          <p:cNvSpPr>
            <a:spLocks noGrp="1"/>
          </p:cNvSpPr>
          <p:nvPr>
            <p:ph type="ftr" sz="quarter" idx="11"/>
          </p:nvPr>
        </p:nvSpPr>
        <p:spPr/>
        <p:txBody>
          <a:bodyPr/>
          <a:lstStyle/>
          <a:p>
            <a:pPr marL="0" defTabSz="914031" eaLnBrk="0" hangingPunct="0"/>
            <a:r>
              <a:rPr lang="en-US" sz="400" kern="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lang="en-US" sz="400" kern="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defTabSz="914330"/>
            <a:fld id="{38EEC551-8CDA-4EB6-89BB-2A86C9F091C8}" type="datetime8">
              <a:rPr lang="en-US" sz="1800" kern="0">
                <a:solidFill>
                  <a:sysClr val="windowText" lastClr="000000"/>
                </a:solidFill>
              </a:rPr>
              <a:pPr defTabSz="914330"/>
              <a:t>7/11/2016 4:26 PM</a:t>
            </a:fld>
            <a:endParaRPr lang="en-US" sz="1800" kern="0" dirty="0">
              <a:solidFill>
                <a:sysClr val="windowText" lastClr="000000"/>
              </a:solidFill>
            </a:endParaRPr>
          </a:p>
        </p:txBody>
      </p:sp>
      <p:sp>
        <p:nvSpPr>
          <p:cNvPr id="7" name="Slide Number Placeholder 6"/>
          <p:cNvSpPr>
            <a:spLocks noGrp="1"/>
          </p:cNvSpPr>
          <p:nvPr>
            <p:ph type="sldNum" sz="quarter" idx="13"/>
          </p:nvPr>
        </p:nvSpPr>
        <p:spPr/>
        <p:txBody>
          <a:bodyPr/>
          <a:lstStyle/>
          <a:p>
            <a:pPr defTabSz="914330"/>
            <a:fld id="{B4008EB6-D09E-4580-8CD6-DDB14511944F}" type="slidenum">
              <a:rPr lang="en-US" sz="1800" kern="0">
                <a:solidFill>
                  <a:sysClr val="windowText" lastClr="000000"/>
                </a:solidFill>
              </a:rPr>
              <a:pPr defTabSz="914330"/>
              <a:t>1</a:t>
            </a:fld>
            <a:endParaRPr lang="en-US" sz="1800" kern="0" dirty="0">
              <a:solidFill>
                <a:sysClr val="windowText" lastClr="000000"/>
              </a:solidFill>
            </a:endParaRPr>
          </a:p>
        </p:txBody>
      </p:sp>
    </p:spTree>
    <p:extLst>
      <p:ext uri="{BB962C8B-B14F-4D97-AF65-F5344CB8AC3E}">
        <p14:creationId xmlns:p14="http://schemas.microsoft.com/office/powerpoint/2010/main" val="13850002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defTabSz="914330">
              <a:defRPr/>
            </a:pPr>
            <a:endParaRPr lang="en-US" sz="1800" kern="0" dirty="0">
              <a:solidFill>
                <a:sysClr val="windowText" lastClr="000000"/>
              </a:solidFill>
            </a:endParaRPr>
          </a:p>
        </p:txBody>
      </p:sp>
      <p:sp>
        <p:nvSpPr>
          <p:cNvPr id="5" name="Footer Placeholder 4"/>
          <p:cNvSpPr>
            <a:spLocks noGrp="1"/>
          </p:cNvSpPr>
          <p:nvPr>
            <p:ph type="ftr" sz="quarter" idx="11"/>
          </p:nvPr>
        </p:nvSpPr>
        <p:spPr/>
        <p:txBody>
          <a:bodyPr/>
          <a:lstStyle/>
          <a:p>
            <a:pPr marL="0" defTabSz="914031" eaLnBrk="0" hangingPunct="0">
              <a:defRPr/>
            </a:pPr>
            <a:r>
              <a:rPr lang="en-US" sz="400" ker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endParaRPr lang="en-US" sz="400" kern="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defTabSz="914330">
              <a:defRPr/>
            </a:pPr>
            <a:fld id="{38EEC551-8CDA-4EB6-89BB-2A86C9F091C8}" type="datetime8">
              <a:rPr lang="en-US" sz="1800" kern="0">
                <a:solidFill>
                  <a:sysClr val="windowText" lastClr="000000"/>
                </a:solidFill>
              </a:rPr>
              <a:pPr defTabSz="914330">
                <a:defRPr/>
              </a:pPr>
              <a:t>7/11/2016 4:38 PM</a:t>
            </a:fld>
            <a:endParaRPr lang="en-US" sz="1800" kern="0" dirty="0">
              <a:solidFill>
                <a:sysClr val="windowText" lastClr="000000"/>
              </a:solidFill>
            </a:endParaRPr>
          </a:p>
        </p:txBody>
      </p:sp>
      <p:sp>
        <p:nvSpPr>
          <p:cNvPr id="7" name="Slide Number Placeholder 6"/>
          <p:cNvSpPr>
            <a:spLocks noGrp="1"/>
          </p:cNvSpPr>
          <p:nvPr>
            <p:ph type="sldNum" sz="quarter" idx="13"/>
          </p:nvPr>
        </p:nvSpPr>
        <p:spPr/>
        <p:txBody>
          <a:bodyPr/>
          <a:lstStyle/>
          <a:p>
            <a:pPr defTabSz="914330">
              <a:defRPr/>
            </a:pPr>
            <a:fld id="{B4008EB6-D09E-4580-8CD6-DDB14511944F}" type="slidenum">
              <a:rPr lang="en-US" sz="1800" kern="0">
                <a:solidFill>
                  <a:sysClr val="windowText" lastClr="000000"/>
                </a:solidFill>
              </a:rPr>
              <a:pPr defTabSz="914330">
                <a:defRPr/>
              </a:pPr>
              <a:t>3</a:t>
            </a:fld>
            <a:endParaRPr lang="en-US" sz="1800" kern="0" dirty="0">
              <a:solidFill>
                <a:sysClr val="windowText" lastClr="000000"/>
              </a:solidFill>
            </a:endParaRPr>
          </a:p>
        </p:txBody>
      </p:sp>
    </p:spTree>
    <p:extLst>
      <p:ext uri="{BB962C8B-B14F-4D97-AF65-F5344CB8AC3E}">
        <p14:creationId xmlns:p14="http://schemas.microsoft.com/office/powerpoint/2010/main" val="6587901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2672">
              <a:defRPr/>
            </a:pPr>
            <a:r>
              <a:rPr lang="en-US" dirty="0"/>
              <a:t>Slide 4 as well – it’s totally a cut and paste job – can we please polish the format </a:t>
            </a:r>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31"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7/11/2016 4:38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a:t>
            </a:fld>
            <a:endParaRPr lang="en-US" dirty="0"/>
          </a:p>
        </p:txBody>
      </p:sp>
    </p:spTree>
    <p:extLst>
      <p:ext uri="{BB962C8B-B14F-4D97-AF65-F5344CB8AC3E}">
        <p14:creationId xmlns:p14="http://schemas.microsoft.com/office/powerpoint/2010/main" val="9748278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Microsoft uniquely delivers all of the pieces of an intelligent business cloud.</a:t>
            </a:r>
          </a:p>
          <a:p>
            <a:r>
              <a:rPr lang="en-US" dirty="0"/>
              <a:t> </a:t>
            </a:r>
          </a:p>
          <a:p>
            <a:pPr marL="171437" indent="-171437">
              <a:buFont typeface="Arial" panose="020B0604020202020204" pitchFamily="34" charset="0"/>
              <a:buChar char="•"/>
            </a:pPr>
            <a:r>
              <a:rPr lang="en-US" b="1" dirty="0"/>
              <a:t>First party business applications </a:t>
            </a:r>
            <a:r>
              <a:rPr lang="en-US" dirty="0"/>
              <a:t>are at the heart of the intelligent business cloud. Dynamics 365 takes a new approach to business applications.  Our current CRM and ERP cloud solutions will be unified into one cloud service with new purpose-built apps to help manage specific business functions, including: Sales, Customer Service, Finance, Field Service, Operations, Marketing and Project Service Automation.</a:t>
            </a:r>
          </a:p>
          <a:p>
            <a:r>
              <a:rPr lang="en-US" dirty="0"/>
              <a:t> </a:t>
            </a:r>
          </a:p>
          <a:p>
            <a:pPr marL="171437" indent="-171437">
              <a:buFont typeface="Arial" panose="020B0604020202020204" pitchFamily="34" charset="0"/>
              <a:buChar char="•"/>
            </a:pPr>
            <a:r>
              <a:rPr lang="en-US" b="1" dirty="0"/>
              <a:t>Power BI and Cortana Intelligence </a:t>
            </a:r>
            <a:r>
              <a:rPr lang="en-US" dirty="0"/>
              <a:t>are natively embedded to help companies achieve their business goals with predictive insights, prescriptive advice and actionable next steps. Azure </a:t>
            </a:r>
            <a:r>
              <a:rPr lang="en-US" dirty="0" err="1"/>
              <a:t>IoT</a:t>
            </a:r>
            <a:r>
              <a:rPr lang="en-US" dirty="0"/>
              <a:t> brings device data to enable preemptive action to business functions like field service.   </a:t>
            </a:r>
          </a:p>
          <a:p>
            <a:r>
              <a:rPr lang="en-US" dirty="0"/>
              <a:t> </a:t>
            </a:r>
          </a:p>
          <a:p>
            <a:pPr marL="171437" indent="-171437">
              <a:buFont typeface="Arial" panose="020B0604020202020204" pitchFamily="34" charset="0"/>
              <a:buChar char="•"/>
            </a:pPr>
            <a:r>
              <a:rPr lang="en-US" b="1" dirty="0"/>
              <a:t>Deep integration between Dynamics 365 and Office 365 </a:t>
            </a:r>
            <a:r>
              <a:rPr lang="en-US" dirty="0"/>
              <a:t>brings together the two worlds of business process and personal productivity.  Historically users have been the point of integration between business processes and the email, spreadsheet and word processing tools they use. This meant lot of time flipping between apps and a lot of cutting and pasting.  With Dynamics 365, we connect the structured workflow of business apps with the unstructured work of collaboration and productivity for empowered employees and a much more productive experience.</a:t>
            </a:r>
            <a:r>
              <a:rPr lang="en-US" i="1" dirty="0"/>
              <a:t>  </a:t>
            </a:r>
            <a:endParaRPr lang="en-US" dirty="0"/>
          </a:p>
          <a:p>
            <a:r>
              <a:rPr lang="en-US" dirty="0"/>
              <a:t> </a:t>
            </a:r>
          </a:p>
          <a:p>
            <a:pPr marL="171437" indent="-171437">
              <a:buFont typeface="Arial" panose="020B0604020202020204" pitchFamily="34" charset="0"/>
              <a:buChar char="•"/>
            </a:pPr>
            <a:r>
              <a:rPr lang="en-US" b="1" dirty="0"/>
              <a:t>Business applications will be able to adapt and innovate in real-time with a common data model and extensible business application platform.</a:t>
            </a:r>
            <a:r>
              <a:rPr lang="en-US" dirty="0"/>
              <a:t>  Dynamics 365 apps will:</a:t>
            </a:r>
          </a:p>
          <a:p>
            <a:pPr marL="388682" lvl="1" indent="-171437"/>
            <a:r>
              <a:rPr lang="en-US" dirty="0"/>
              <a:t>Use a common data model, shared with Office 365, to simplify data management and integration across apps and business processes.</a:t>
            </a:r>
            <a:endParaRPr lang="en-US" dirty="0">
              <a:effectLst/>
            </a:endParaRPr>
          </a:p>
          <a:p>
            <a:pPr marL="388682" lvl="1" indent="-171437"/>
            <a:r>
              <a:rPr lang="en-US" dirty="0"/>
              <a:t>Offer tech savvy business customers/analysts, aka “citizen developers,” (using Power Apps, Power BI Embedded and Microsoft Flow) and professional developers (using Azure platforms services) a consistent business platform they can use to compose new apps and easily extend and modify existing ones.</a:t>
            </a:r>
            <a:endParaRPr lang="en-US" dirty="0">
              <a:effectLst/>
            </a:endParaRPr>
          </a:p>
          <a:p>
            <a:pPr marL="388682" lvl="1" indent="-171437"/>
            <a:r>
              <a:rPr lang="en-US" dirty="0"/>
              <a:t>Come with connectors that let you integrate with applications and services from Microsoft and our partners - including custom API’s and on premise systems.</a:t>
            </a:r>
          </a:p>
          <a:p>
            <a:pPr marL="171437" indent="-171437">
              <a:buFont typeface="Arial" panose="020B0604020202020204" pitchFamily="34" charset="0"/>
              <a:buChar char="•"/>
            </a:pPr>
            <a:endParaRPr lang="en-US" dirty="0">
              <a:effectLst/>
            </a:endParaRPr>
          </a:p>
          <a:p>
            <a:pPr marL="171437" indent="-171437">
              <a:buFont typeface="Arial" panose="020B0604020202020204" pitchFamily="34" charset="0"/>
              <a:buChar char="•"/>
            </a:pPr>
            <a:r>
              <a:rPr lang="en-US" b="1" dirty="0"/>
              <a:t>We are also introducing Microsoft AppSource </a:t>
            </a:r>
            <a:r>
              <a:rPr lang="en-US" dirty="0"/>
              <a:t>– Microsoft's new destination for business users to easily find and evaluate line of business SaaS apps, add-ins and content packs from Microsoft and our partners, including those built on top of Dynamics 365, Office 365, Cortana Intelligence and the Azure platform.  AppSource is available in preview and customers can try out more than 200 solutions.</a:t>
            </a:r>
          </a:p>
        </p:txBody>
      </p:sp>
      <p:sp>
        <p:nvSpPr>
          <p:cNvPr id="4" name="Slide Number Placeholder 3"/>
          <p:cNvSpPr>
            <a:spLocks noGrp="1"/>
          </p:cNvSpPr>
          <p:nvPr>
            <p:ph type="sldNum" sz="quarter" idx="10"/>
          </p:nvPr>
        </p:nvSpPr>
        <p:spPr/>
        <p:txBody>
          <a:bodyPr/>
          <a:lstStyle/>
          <a:p>
            <a:pPr defTabSz="914330">
              <a:defRPr/>
            </a:pPr>
            <a:fld id="{AEA0F880-A7EF-41F3-86D5-BEE21A383C12}" type="slidenum">
              <a:rPr lang="en-US" sz="1800" kern="0">
                <a:solidFill>
                  <a:sysClr val="windowText" lastClr="000000"/>
                </a:solidFill>
              </a:rPr>
              <a:pPr defTabSz="914330">
                <a:defRPr/>
              </a:pPr>
              <a:t>5</a:t>
            </a:fld>
            <a:endParaRPr lang="en-US" sz="1800" kern="0">
              <a:solidFill>
                <a:sysClr val="windowText" lastClr="000000"/>
              </a:solidFill>
            </a:endParaRPr>
          </a:p>
        </p:txBody>
      </p:sp>
    </p:spTree>
    <p:extLst>
      <p:ext uri="{BB962C8B-B14F-4D97-AF65-F5344CB8AC3E}">
        <p14:creationId xmlns:p14="http://schemas.microsoft.com/office/powerpoint/2010/main" val="25814529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Available this fall, Dynamics 365 is Microsoft’s new approach to end-to-end intelligent business applications in the cloud.  These business applications enable companies to:</a:t>
            </a:r>
            <a:endParaRPr lang="en-US" sz="1100" dirty="0"/>
          </a:p>
          <a:p>
            <a:pPr marL="171437" indent="-171437">
              <a:buFont typeface="Arial" panose="020B0604020202020204" pitchFamily="34" charset="0"/>
              <a:buChar char="•"/>
            </a:pPr>
            <a:r>
              <a:rPr lang="en-US" b="1" dirty="0"/>
              <a:t>Start with what you need - </a:t>
            </a:r>
            <a:r>
              <a:rPr lang="en-US" dirty="0"/>
              <a:t>Dynamics 365 apps are designed so they can be easily and independently deployed. That means you can start small with the right fit for your role, industry and business and pay only for what you need. Yet they work together seamlessly and fit with your existing systems, so as your business demands, you can grow into additional capabilities with ease and run your entire business in the trusted Microsoft cloud. </a:t>
            </a:r>
            <a:endParaRPr lang="en-US" sz="1100" dirty="0"/>
          </a:p>
          <a:p>
            <a:pPr marL="171437" indent="-171437">
              <a:buFont typeface="Arial" panose="020B0604020202020204" pitchFamily="34" charset="0"/>
              <a:buChar char="•"/>
            </a:pPr>
            <a:r>
              <a:rPr lang="en-US" b="1" dirty="0"/>
              <a:t>Productivity where you need it – </a:t>
            </a:r>
            <a:r>
              <a:rPr lang="en-US" dirty="0"/>
              <a:t>Deep integration between Dynamics 365 and Office 365</a:t>
            </a:r>
            <a:r>
              <a:rPr lang="en-US" b="1" dirty="0"/>
              <a:t> </a:t>
            </a:r>
            <a:r>
              <a:rPr lang="en-US" dirty="0"/>
              <a:t>connects the structured workflow of business applications and processes with the unstructured work of collaboration and productivity.  So your employees are empowered with productivity tools surfaced in the context of their business processes. For example, a sales person receives an email, and can respond directly in Office with a quote that is created based on information from both Finance and Sales apps, stored back to the right app, with right pricing, discounting etc. All without the user having to leave Outlook.</a:t>
            </a:r>
            <a:endParaRPr lang="en-US" sz="1100" dirty="0"/>
          </a:p>
          <a:p>
            <a:pPr lvl="1"/>
            <a:r>
              <a:rPr lang="en-US" dirty="0"/>
              <a:t>Alternative example: A sales rep works on an opportunity in Dynamics 365 Sales with embedded access to multiple Productivity tools to more effectively progress the opportunity. The rep can collaborate with team members by sharing real-time updates in Yammer and across Groups, compiling team notes and input on the opportunity in OneNote, and seamlessly generating a quote in Word – all without leaving the context of the opportunity. </a:t>
            </a:r>
            <a:endParaRPr lang="en-US" sz="1100" dirty="0"/>
          </a:p>
          <a:p>
            <a:pPr marL="171437" indent="-171437">
              <a:buFont typeface="Arial" panose="020B0604020202020204" pitchFamily="34" charset="0"/>
              <a:buChar char="•"/>
            </a:pPr>
            <a:r>
              <a:rPr lang="en-US" b="1" dirty="0"/>
              <a:t>Built-in Intelligence –</a:t>
            </a:r>
            <a:r>
              <a:rPr lang="en-US" dirty="0"/>
              <a:t> With Dynamics 365, Microsoft is the only provider of business applications that infuses big data, advanced analytics and </a:t>
            </a:r>
            <a:r>
              <a:rPr lang="en-US" dirty="0" err="1"/>
              <a:t>IoT</a:t>
            </a:r>
            <a:r>
              <a:rPr lang="en-US" dirty="0"/>
              <a:t> into processes out-of-the-box to proactively guide employees &amp; customers to optimal outcomes with predictive insights, prescriptive advice and actionable next steps. Data &amp; insights transformed into action for intelligence where its needed. For example, Cortana Intelligence will enable cross-sell recommendations to help sales reps predict which products and services a customer will need. Access to </a:t>
            </a:r>
            <a:r>
              <a:rPr lang="en-US" dirty="0" err="1"/>
              <a:t>IoT</a:t>
            </a:r>
            <a:r>
              <a:rPr lang="en-US" dirty="0"/>
              <a:t> data inside Dynamics 365 for Field Service will enable preemptive action from field service agents by connecting asset monitoring and anomaly detection so they can take action before failures occur avoiding costly customer service issues.</a:t>
            </a:r>
            <a:endParaRPr lang="en-US" sz="1100" dirty="0"/>
          </a:p>
          <a:p>
            <a:pPr marL="171437" indent="-171437">
              <a:buFont typeface="Arial" panose="020B0604020202020204" pitchFamily="34" charset="0"/>
              <a:buChar char="•"/>
            </a:pPr>
            <a:r>
              <a:rPr lang="en-US" b="1" dirty="0"/>
              <a:t>Ready for Growth –</a:t>
            </a:r>
            <a:r>
              <a:rPr lang="en-US" dirty="0"/>
              <a:t> Dynamics 365 enables companies to adapt and innovate in real time with nimble, adaptable applications so you can compose, modify and extend processes.  Business users are empowered to change and adapt without IT. And you can reimagine your business model with a common data model and a flexible, extensible business application platform.</a:t>
            </a:r>
            <a:endParaRPr lang="en-US" dirty="0">
              <a:ln>
                <a:solidFill>
                  <a:srgbClr val="FFFFFF">
                    <a:alpha val="0"/>
                  </a:srgbClr>
                </a:solidFill>
              </a:ln>
              <a:solidFill>
                <a:srgbClr val="008272"/>
              </a:solidFill>
              <a:ea typeface="Segoe UI Black" panose="020B0A02040204020203" pitchFamily="34" charset="0"/>
              <a:cs typeface="Segoe UI" panose="020B0502040204020203" pitchFamily="34" charset="0"/>
            </a:endParaRPr>
          </a:p>
        </p:txBody>
      </p:sp>
      <p:sp>
        <p:nvSpPr>
          <p:cNvPr id="4" name="Slide Number Placeholder 3"/>
          <p:cNvSpPr>
            <a:spLocks noGrp="1"/>
          </p:cNvSpPr>
          <p:nvPr>
            <p:ph type="sldNum" sz="quarter" idx="10"/>
          </p:nvPr>
        </p:nvSpPr>
        <p:spPr/>
        <p:txBody>
          <a:bodyPr/>
          <a:lstStyle/>
          <a:p>
            <a:fld id="{36DAC288-28CF-40C3-A408-271E9A37F250}" type="slidenum">
              <a:rPr lang="en-US" smtClean="0"/>
              <a:t>6</a:t>
            </a:fld>
            <a:endParaRPr lang="en-US" dirty="0"/>
          </a:p>
        </p:txBody>
      </p:sp>
    </p:spTree>
    <p:extLst>
      <p:ext uri="{BB962C8B-B14F-4D97-AF65-F5344CB8AC3E}">
        <p14:creationId xmlns:p14="http://schemas.microsoft.com/office/powerpoint/2010/main" val="1648028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rPr>
              <a:t>Microsoft Worldwide Partner Conference 2016</a:t>
            </a: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8EEC551-8CDA-4EB6-89BB-2A86C9F091C8}"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7/11/2016 4:12 PM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7</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7371662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rPr>
              <a:t>Microsoft Worldwide Partner Conference 2016</a:t>
            </a: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8EEC551-8CDA-4EB6-89BB-2A86C9F091C8}"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7/11/2016 4:12 PM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8</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0654620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7/11/2016 4:12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9</a:t>
            </a:fld>
            <a:endParaRPr lang="en-US" dirty="0"/>
          </a:p>
        </p:txBody>
      </p:sp>
    </p:spTree>
    <p:extLst>
      <p:ext uri="{BB962C8B-B14F-4D97-AF65-F5344CB8AC3E}">
        <p14:creationId xmlns:p14="http://schemas.microsoft.com/office/powerpoint/2010/main" val="1793644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p:bg>
      <p:bgRef idx="1001">
        <a:schemeClr val="bg2"/>
      </p:bgRef>
    </p:bg>
    <p:spTree>
      <p:nvGrpSpPr>
        <p:cNvPr id="1" name=""/>
        <p:cNvGrpSpPr/>
        <p:nvPr/>
      </p:nvGrpSpPr>
      <p:grpSpPr>
        <a:xfrm>
          <a:off x="0" y="0"/>
          <a:ext cx="0" cy="0"/>
          <a:chOff x="0" y="0"/>
          <a:chExt cx="0" cy="0"/>
        </a:xfrm>
      </p:grpSpPr>
      <p:sp>
        <p:nvSpPr>
          <p:cNvPr id="87" name="Freeform 16"/>
          <p:cNvSpPr>
            <a:spLocks/>
          </p:cNvSpPr>
          <p:nvPr userDrawn="1"/>
        </p:nvSpPr>
        <p:spPr bwMode="auto">
          <a:xfrm>
            <a:off x="0" y="4032250"/>
            <a:ext cx="5659438" cy="2962275"/>
          </a:xfrm>
          <a:custGeom>
            <a:avLst/>
            <a:gdLst>
              <a:gd name="T0" fmla="*/ 128 w 3565"/>
              <a:gd name="T1" fmla="*/ 957 h 1866"/>
              <a:gd name="T2" fmla="*/ 187 w 3565"/>
              <a:gd name="T3" fmla="*/ 982 h 1866"/>
              <a:gd name="T4" fmla="*/ 246 w 3565"/>
              <a:gd name="T5" fmla="*/ 909 h 1866"/>
              <a:gd name="T6" fmla="*/ 463 w 3565"/>
              <a:gd name="T7" fmla="*/ 816 h 1866"/>
              <a:gd name="T8" fmla="*/ 501 w 3565"/>
              <a:gd name="T9" fmla="*/ 874 h 1866"/>
              <a:gd name="T10" fmla="*/ 543 w 3565"/>
              <a:gd name="T11" fmla="*/ 926 h 1866"/>
              <a:gd name="T12" fmla="*/ 632 w 3565"/>
              <a:gd name="T13" fmla="*/ 677 h 1866"/>
              <a:gd name="T14" fmla="*/ 774 w 3565"/>
              <a:gd name="T15" fmla="*/ 719 h 1866"/>
              <a:gd name="T16" fmla="*/ 822 w 3565"/>
              <a:gd name="T17" fmla="*/ 771 h 1866"/>
              <a:gd name="T18" fmla="*/ 1040 w 3565"/>
              <a:gd name="T19" fmla="*/ 691 h 1866"/>
              <a:gd name="T20" fmla="*/ 1151 w 3565"/>
              <a:gd name="T21" fmla="*/ 823 h 1866"/>
              <a:gd name="T22" fmla="*/ 1209 w 3565"/>
              <a:gd name="T23" fmla="*/ 608 h 1866"/>
              <a:gd name="T24" fmla="*/ 1251 w 3565"/>
              <a:gd name="T25" fmla="*/ 543 h 1866"/>
              <a:gd name="T26" fmla="*/ 1372 w 3565"/>
              <a:gd name="T27" fmla="*/ 608 h 1866"/>
              <a:gd name="T28" fmla="*/ 1413 w 3565"/>
              <a:gd name="T29" fmla="*/ 567 h 1866"/>
              <a:gd name="T30" fmla="*/ 1458 w 3565"/>
              <a:gd name="T31" fmla="*/ 629 h 1866"/>
              <a:gd name="T32" fmla="*/ 1510 w 3565"/>
              <a:gd name="T33" fmla="*/ 871 h 1866"/>
              <a:gd name="T34" fmla="*/ 1548 w 3565"/>
              <a:gd name="T35" fmla="*/ 608 h 1866"/>
              <a:gd name="T36" fmla="*/ 1600 w 3565"/>
              <a:gd name="T37" fmla="*/ 563 h 1866"/>
              <a:gd name="T38" fmla="*/ 1627 w 3565"/>
              <a:gd name="T39" fmla="*/ 619 h 1866"/>
              <a:gd name="T40" fmla="*/ 1648 w 3565"/>
              <a:gd name="T41" fmla="*/ 764 h 1866"/>
              <a:gd name="T42" fmla="*/ 1683 w 3565"/>
              <a:gd name="T43" fmla="*/ 950 h 1866"/>
              <a:gd name="T44" fmla="*/ 1721 w 3565"/>
              <a:gd name="T45" fmla="*/ 847 h 1866"/>
              <a:gd name="T46" fmla="*/ 1752 w 3565"/>
              <a:gd name="T47" fmla="*/ 536 h 1866"/>
              <a:gd name="T48" fmla="*/ 2038 w 3565"/>
              <a:gd name="T49" fmla="*/ 456 h 1866"/>
              <a:gd name="T50" fmla="*/ 2059 w 3565"/>
              <a:gd name="T51" fmla="*/ 539 h 1866"/>
              <a:gd name="T52" fmla="*/ 2173 w 3565"/>
              <a:gd name="T53" fmla="*/ 246 h 1866"/>
              <a:gd name="T54" fmla="*/ 2252 w 3565"/>
              <a:gd name="T55" fmla="*/ 201 h 1866"/>
              <a:gd name="T56" fmla="*/ 2287 w 3565"/>
              <a:gd name="T57" fmla="*/ 259 h 1866"/>
              <a:gd name="T58" fmla="*/ 2356 w 3565"/>
              <a:gd name="T59" fmla="*/ 843 h 1866"/>
              <a:gd name="T60" fmla="*/ 2384 w 3565"/>
              <a:gd name="T61" fmla="*/ 612 h 1866"/>
              <a:gd name="T62" fmla="*/ 2398 w 3565"/>
              <a:gd name="T63" fmla="*/ 432 h 1866"/>
              <a:gd name="T64" fmla="*/ 2436 w 3565"/>
              <a:gd name="T65" fmla="*/ 139 h 1866"/>
              <a:gd name="T66" fmla="*/ 2567 w 3565"/>
              <a:gd name="T67" fmla="*/ 0 h 1866"/>
              <a:gd name="T68" fmla="*/ 2598 w 3565"/>
              <a:gd name="T69" fmla="*/ 121 h 1866"/>
              <a:gd name="T70" fmla="*/ 2629 w 3565"/>
              <a:gd name="T71" fmla="*/ 173 h 1866"/>
              <a:gd name="T72" fmla="*/ 2670 w 3565"/>
              <a:gd name="T73" fmla="*/ 491 h 1866"/>
              <a:gd name="T74" fmla="*/ 2988 w 3565"/>
              <a:gd name="T75" fmla="*/ 346 h 1866"/>
              <a:gd name="T76" fmla="*/ 3071 w 3565"/>
              <a:gd name="T77" fmla="*/ 532 h 1866"/>
              <a:gd name="T78" fmla="*/ 3126 w 3565"/>
              <a:gd name="T79" fmla="*/ 498 h 1866"/>
              <a:gd name="T80" fmla="*/ 3233 w 3565"/>
              <a:gd name="T81" fmla="*/ 550 h 1866"/>
              <a:gd name="T82" fmla="*/ 3320 w 3565"/>
              <a:gd name="T83" fmla="*/ 463 h 1866"/>
              <a:gd name="T84" fmla="*/ 3382 w 3565"/>
              <a:gd name="T85" fmla="*/ 398 h 1866"/>
              <a:gd name="T86" fmla="*/ 3565 w 3565"/>
              <a:gd name="T87" fmla="*/ 446 h 1866"/>
              <a:gd name="T88" fmla="*/ 3565 w 3565"/>
              <a:gd name="T89" fmla="*/ 1866 h 1866"/>
              <a:gd name="T90" fmla="*/ 0 w 3565"/>
              <a:gd name="T91" fmla="*/ 957 h 1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565" h="1866">
                <a:moveTo>
                  <a:pt x="0" y="957"/>
                </a:moveTo>
                <a:lnTo>
                  <a:pt x="128" y="957"/>
                </a:lnTo>
                <a:lnTo>
                  <a:pt x="128" y="982"/>
                </a:lnTo>
                <a:lnTo>
                  <a:pt x="187" y="982"/>
                </a:lnTo>
                <a:lnTo>
                  <a:pt x="187" y="909"/>
                </a:lnTo>
                <a:lnTo>
                  <a:pt x="246" y="909"/>
                </a:lnTo>
                <a:lnTo>
                  <a:pt x="246" y="816"/>
                </a:lnTo>
                <a:lnTo>
                  <a:pt x="463" y="816"/>
                </a:lnTo>
                <a:lnTo>
                  <a:pt x="463" y="874"/>
                </a:lnTo>
                <a:lnTo>
                  <a:pt x="501" y="874"/>
                </a:lnTo>
                <a:lnTo>
                  <a:pt x="501" y="926"/>
                </a:lnTo>
                <a:lnTo>
                  <a:pt x="543" y="926"/>
                </a:lnTo>
                <a:lnTo>
                  <a:pt x="543" y="677"/>
                </a:lnTo>
                <a:lnTo>
                  <a:pt x="632" y="677"/>
                </a:lnTo>
                <a:lnTo>
                  <a:pt x="632" y="719"/>
                </a:lnTo>
                <a:lnTo>
                  <a:pt x="774" y="719"/>
                </a:lnTo>
                <a:lnTo>
                  <a:pt x="774" y="771"/>
                </a:lnTo>
                <a:lnTo>
                  <a:pt x="822" y="771"/>
                </a:lnTo>
                <a:lnTo>
                  <a:pt x="822" y="691"/>
                </a:lnTo>
                <a:lnTo>
                  <a:pt x="1040" y="691"/>
                </a:lnTo>
                <a:lnTo>
                  <a:pt x="1040" y="823"/>
                </a:lnTo>
                <a:lnTo>
                  <a:pt x="1151" y="823"/>
                </a:lnTo>
                <a:lnTo>
                  <a:pt x="1151" y="608"/>
                </a:lnTo>
                <a:lnTo>
                  <a:pt x="1209" y="608"/>
                </a:lnTo>
                <a:lnTo>
                  <a:pt x="1209" y="543"/>
                </a:lnTo>
                <a:lnTo>
                  <a:pt x="1251" y="543"/>
                </a:lnTo>
                <a:lnTo>
                  <a:pt x="1251" y="608"/>
                </a:lnTo>
                <a:lnTo>
                  <a:pt x="1372" y="608"/>
                </a:lnTo>
                <a:lnTo>
                  <a:pt x="1372" y="567"/>
                </a:lnTo>
                <a:lnTo>
                  <a:pt x="1413" y="567"/>
                </a:lnTo>
                <a:lnTo>
                  <a:pt x="1413" y="629"/>
                </a:lnTo>
                <a:lnTo>
                  <a:pt x="1458" y="629"/>
                </a:lnTo>
                <a:lnTo>
                  <a:pt x="1458" y="871"/>
                </a:lnTo>
                <a:lnTo>
                  <a:pt x="1510" y="871"/>
                </a:lnTo>
                <a:lnTo>
                  <a:pt x="1510" y="608"/>
                </a:lnTo>
                <a:lnTo>
                  <a:pt x="1548" y="608"/>
                </a:lnTo>
                <a:lnTo>
                  <a:pt x="1548" y="563"/>
                </a:lnTo>
                <a:lnTo>
                  <a:pt x="1600" y="563"/>
                </a:lnTo>
                <a:lnTo>
                  <a:pt x="1600" y="619"/>
                </a:lnTo>
                <a:lnTo>
                  <a:pt x="1627" y="619"/>
                </a:lnTo>
                <a:lnTo>
                  <a:pt x="1627" y="764"/>
                </a:lnTo>
                <a:lnTo>
                  <a:pt x="1648" y="764"/>
                </a:lnTo>
                <a:lnTo>
                  <a:pt x="1648" y="950"/>
                </a:lnTo>
                <a:lnTo>
                  <a:pt x="1683" y="950"/>
                </a:lnTo>
                <a:lnTo>
                  <a:pt x="1683" y="847"/>
                </a:lnTo>
                <a:lnTo>
                  <a:pt x="1721" y="847"/>
                </a:lnTo>
                <a:lnTo>
                  <a:pt x="1721" y="536"/>
                </a:lnTo>
                <a:lnTo>
                  <a:pt x="1752" y="536"/>
                </a:lnTo>
                <a:lnTo>
                  <a:pt x="1752" y="456"/>
                </a:lnTo>
                <a:lnTo>
                  <a:pt x="2038" y="456"/>
                </a:lnTo>
                <a:lnTo>
                  <a:pt x="2038" y="539"/>
                </a:lnTo>
                <a:lnTo>
                  <a:pt x="2059" y="539"/>
                </a:lnTo>
                <a:lnTo>
                  <a:pt x="2059" y="246"/>
                </a:lnTo>
                <a:lnTo>
                  <a:pt x="2173" y="246"/>
                </a:lnTo>
                <a:lnTo>
                  <a:pt x="2173" y="201"/>
                </a:lnTo>
                <a:lnTo>
                  <a:pt x="2252" y="201"/>
                </a:lnTo>
                <a:lnTo>
                  <a:pt x="2252" y="259"/>
                </a:lnTo>
                <a:lnTo>
                  <a:pt x="2287" y="259"/>
                </a:lnTo>
                <a:lnTo>
                  <a:pt x="2287" y="843"/>
                </a:lnTo>
                <a:lnTo>
                  <a:pt x="2356" y="843"/>
                </a:lnTo>
                <a:lnTo>
                  <a:pt x="2356" y="612"/>
                </a:lnTo>
                <a:lnTo>
                  <a:pt x="2384" y="612"/>
                </a:lnTo>
                <a:lnTo>
                  <a:pt x="2384" y="449"/>
                </a:lnTo>
                <a:lnTo>
                  <a:pt x="2398" y="432"/>
                </a:lnTo>
                <a:lnTo>
                  <a:pt x="2398" y="139"/>
                </a:lnTo>
                <a:lnTo>
                  <a:pt x="2436" y="139"/>
                </a:lnTo>
                <a:lnTo>
                  <a:pt x="2436" y="0"/>
                </a:lnTo>
                <a:lnTo>
                  <a:pt x="2567" y="0"/>
                </a:lnTo>
                <a:lnTo>
                  <a:pt x="2567" y="121"/>
                </a:lnTo>
                <a:lnTo>
                  <a:pt x="2598" y="121"/>
                </a:lnTo>
                <a:lnTo>
                  <a:pt x="2598" y="173"/>
                </a:lnTo>
                <a:lnTo>
                  <a:pt x="2629" y="173"/>
                </a:lnTo>
                <a:lnTo>
                  <a:pt x="2629" y="491"/>
                </a:lnTo>
                <a:lnTo>
                  <a:pt x="2670" y="491"/>
                </a:lnTo>
                <a:lnTo>
                  <a:pt x="2670" y="346"/>
                </a:lnTo>
                <a:lnTo>
                  <a:pt x="2988" y="346"/>
                </a:lnTo>
                <a:lnTo>
                  <a:pt x="2988" y="532"/>
                </a:lnTo>
                <a:lnTo>
                  <a:pt x="3071" y="532"/>
                </a:lnTo>
                <a:lnTo>
                  <a:pt x="3071" y="498"/>
                </a:lnTo>
                <a:lnTo>
                  <a:pt x="3126" y="498"/>
                </a:lnTo>
                <a:lnTo>
                  <a:pt x="3126" y="550"/>
                </a:lnTo>
                <a:lnTo>
                  <a:pt x="3233" y="550"/>
                </a:lnTo>
                <a:lnTo>
                  <a:pt x="3233" y="463"/>
                </a:lnTo>
                <a:lnTo>
                  <a:pt x="3320" y="463"/>
                </a:lnTo>
                <a:lnTo>
                  <a:pt x="3320" y="398"/>
                </a:lnTo>
                <a:lnTo>
                  <a:pt x="3382" y="398"/>
                </a:lnTo>
                <a:lnTo>
                  <a:pt x="3382" y="446"/>
                </a:lnTo>
                <a:lnTo>
                  <a:pt x="3565" y="446"/>
                </a:lnTo>
                <a:lnTo>
                  <a:pt x="3565" y="1040"/>
                </a:lnTo>
                <a:lnTo>
                  <a:pt x="3565" y="1866"/>
                </a:lnTo>
                <a:lnTo>
                  <a:pt x="0" y="1866"/>
                </a:lnTo>
                <a:lnTo>
                  <a:pt x="0" y="957"/>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88" name="Freeform 17"/>
          <p:cNvSpPr>
            <a:spLocks/>
          </p:cNvSpPr>
          <p:nvPr userDrawn="1"/>
        </p:nvSpPr>
        <p:spPr bwMode="auto">
          <a:xfrm>
            <a:off x="5503863" y="4559300"/>
            <a:ext cx="3146425" cy="2435225"/>
          </a:xfrm>
          <a:custGeom>
            <a:avLst/>
            <a:gdLst>
              <a:gd name="T0" fmla="*/ 1882 w 1982"/>
              <a:gd name="T1" fmla="*/ 456 h 1534"/>
              <a:gd name="T2" fmla="*/ 1882 w 1982"/>
              <a:gd name="T3" fmla="*/ 546 h 1534"/>
              <a:gd name="T4" fmla="*/ 1830 w 1982"/>
              <a:gd name="T5" fmla="*/ 546 h 1534"/>
              <a:gd name="T6" fmla="*/ 1830 w 1982"/>
              <a:gd name="T7" fmla="*/ 629 h 1534"/>
              <a:gd name="T8" fmla="*/ 1699 w 1982"/>
              <a:gd name="T9" fmla="*/ 629 h 1534"/>
              <a:gd name="T10" fmla="*/ 1699 w 1982"/>
              <a:gd name="T11" fmla="*/ 822 h 1534"/>
              <a:gd name="T12" fmla="*/ 1668 w 1982"/>
              <a:gd name="T13" fmla="*/ 822 h 1534"/>
              <a:gd name="T14" fmla="*/ 1668 w 1982"/>
              <a:gd name="T15" fmla="*/ 59 h 1534"/>
              <a:gd name="T16" fmla="*/ 1388 w 1982"/>
              <a:gd name="T17" fmla="*/ 59 h 1534"/>
              <a:gd name="T18" fmla="*/ 1388 w 1982"/>
              <a:gd name="T19" fmla="*/ 200 h 1534"/>
              <a:gd name="T20" fmla="*/ 1226 w 1982"/>
              <a:gd name="T21" fmla="*/ 200 h 1534"/>
              <a:gd name="T22" fmla="*/ 1226 w 1982"/>
              <a:gd name="T23" fmla="*/ 688 h 1534"/>
              <a:gd name="T24" fmla="*/ 1119 w 1982"/>
              <a:gd name="T25" fmla="*/ 688 h 1534"/>
              <a:gd name="T26" fmla="*/ 1119 w 1982"/>
              <a:gd name="T27" fmla="*/ 629 h 1534"/>
              <a:gd name="T28" fmla="*/ 1043 w 1982"/>
              <a:gd name="T29" fmla="*/ 629 h 1534"/>
              <a:gd name="T30" fmla="*/ 1043 w 1982"/>
              <a:gd name="T31" fmla="*/ 542 h 1534"/>
              <a:gd name="T32" fmla="*/ 839 w 1982"/>
              <a:gd name="T33" fmla="*/ 542 h 1534"/>
              <a:gd name="T34" fmla="*/ 839 w 1982"/>
              <a:gd name="T35" fmla="*/ 629 h 1534"/>
              <a:gd name="T36" fmla="*/ 736 w 1982"/>
              <a:gd name="T37" fmla="*/ 629 h 1534"/>
              <a:gd name="T38" fmla="*/ 736 w 1982"/>
              <a:gd name="T39" fmla="*/ 698 h 1534"/>
              <a:gd name="T40" fmla="*/ 694 w 1982"/>
              <a:gd name="T41" fmla="*/ 698 h 1534"/>
              <a:gd name="T42" fmla="*/ 694 w 1982"/>
              <a:gd name="T43" fmla="*/ 0 h 1534"/>
              <a:gd name="T44" fmla="*/ 331 w 1982"/>
              <a:gd name="T45" fmla="*/ 0 h 1534"/>
              <a:gd name="T46" fmla="*/ 331 w 1982"/>
              <a:gd name="T47" fmla="*/ 663 h 1534"/>
              <a:gd name="T48" fmla="*/ 245 w 1982"/>
              <a:gd name="T49" fmla="*/ 663 h 1534"/>
              <a:gd name="T50" fmla="*/ 245 w 1982"/>
              <a:gd name="T51" fmla="*/ 456 h 1534"/>
              <a:gd name="T52" fmla="*/ 93 w 1982"/>
              <a:gd name="T53" fmla="*/ 456 h 1534"/>
              <a:gd name="T54" fmla="*/ 93 w 1982"/>
              <a:gd name="T55" fmla="*/ 826 h 1534"/>
              <a:gd name="T56" fmla="*/ 0 w 1982"/>
              <a:gd name="T57" fmla="*/ 826 h 1534"/>
              <a:gd name="T58" fmla="*/ 0 w 1982"/>
              <a:gd name="T59" fmla="*/ 1534 h 1534"/>
              <a:gd name="T60" fmla="*/ 1982 w 1982"/>
              <a:gd name="T61" fmla="*/ 1534 h 1534"/>
              <a:gd name="T62" fmla="*/ 1982 w 1982"/>
              <a:gd name="T63" fmla="*/ 456 h 1534"/>
              <a:gd name="T64" fmla="*/ 1882 w 1982"/>
              <a:gd name="T65" fmla="*/ 456 h 1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982" h="1534">
                <a:moveTo>
                  <a:pt x="1882" y="456"/>
                </a:moveTo>
                <a:lnTo>
                  <a:pt x="1882" y="546"/>
                </a:lnTo>
                <a:lnTo>
                  <a:pt x="1830" y="546"/>
                </a:lnTo>
                <a:lnTo>
                  <a:pt x="1830" y="629"/>
                </a:lnTo>
                <a:lnTo>
                  <a:pt x="1699" y="629"/>
                </a:lnTo>
                <a:lnTo>
                  <a:pt x="1699" y="822"/>
                </a:lnTo>
                <a:lnTo>
                  <a:pt x="1668" y="822"/>
                </a:lnTo>
                <a:lnTo>
                  <a:pt x="1668" y="59"/>
                </a:lnTo>
                <a:lnTo>
                  <a:pt x="1388" y="59"/>
                </a:lnTo>
                <a:lnTo>
                  <a:pt x="1388" y="200"/>
                </a:lnTo>
                <a:lnTo>
                  <a:pt x="1226" y="200"/>
                </a:lnTo>
                <a:lnTo>
                  <a:pt x="1226" y="688"/>
                </a:lnTo>
                <a:lnTo>
                  <a:pt x="1119" y="688"/>
                </a:lnTo>
                <a:lnTo>
                  <a:pt x="1119" y="629"/>
                </a:lnTo>
                <a:lnTo>
                  <a:pt x="1043" y="629"/>
                </a:lnTo>
                <a:lnTo>
                  <a:pt x="1043" y="542"/>
                </a:lnTo>
                <a:lnTo>
                  <a:pt x="839" y="542"/>
                </a:lnTo>
                <a:lnTo>
                  <a:pt x="839" y="629"/>
                </a:lnTo>
                <a:lnTo>
                  <a:pt x="736" y="629"/>
                </a:lnTo>
                <a:lnTo>
                  <a:pt x="736" y="698"/>
                </a:lnTo>
                <a:lnTo>
                  <a:pt x="694" y="698"/>
                </a:lnTo>
                <a:lnTo>
                  <a:pt x="694" y="0"/>
                </a:lnTo>
                <a:lnTo>
                  <a:pt x="331" y="0"/>
                </a:lnTo>
                <a:lnTo>
                  <a:pt x="331" y="663"/>
                </a:lnTo>
                <a:lnTo>
                  <a:pt x="245" y="663"/>
                </a:lnTo>
                <a:lnTo>
                  <a:pt x="245" y="456"/>
                </a:lnTo>
                <a:lnTo>
                  <a:pt x="93" y="456"/>
                </a:lnTo>
                <a:lnTo>
                  <a:pt x="93" y="826"/>
                </a:lnTo>
                <a:lnTo>
                  <a:pt x="0" y="826"/>
                </a:lnTo>
                <a:lnTo>
                  <a:pt x="0" y="1534"/>
                </a:lnTo>
                <a:lnTo>
                  <a:pt x="1982" y="1534"/>
                </a:lnTo>
                <a:lnTo>
                  <a:pt x="1982" y="456"/>
                </a:lnTo>
                <a:lnTo>
                  <a:pt x="1882" y="45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89" name="Freeform 18"/>
          <p:cNvSpPr>
            <a:spLocks/>
          </p:cNvSpPr>
          <p:nvPr userDrawn="1"/>
        </p:nvSpPr>
        <p:spPr bwMode="auto">
          <a:xfrm flipH="1">
            <a:off x="8636000" y="3024188"/>
            <a:ext cx="3800475" cy="3970338"/>
          </a:xfrm>
          <a:custGeom>
            <a:avLst/>
            <a:gdLst>
              <a:gd name="T0" fmla="*/ 2308 w 2394"/>
              <a:gd name="T1" fmla="*/ 1385 h 2501"/>
              <a:gd name="T2" fmla="*/ 2270 w 2394"/>
              <a:gd name="T3" fmla="*/ 1420 h 2501"/>
              <a:gd name="T4" fmla="*/ 2228 w 2394"/>
              <a:gd name="T5" fmla="*/ 1323 h 2501"/>
              <a:gd name="T6" fmla="*/ 2083 w 2394"/>
              <a:gd name="T7" fmla="*/ 1202 h 2501"/>
              <a:gd name="T8" fmla="*/ 2055 w 2394"/>
              <a:gd name="T9" fmla="*/ 1278 h 2501"/>
              <a:gd name="T10" fmla="*/ 2031 w 2394"/>
              <a:gd name="T11" fmla="*/ 1344 h 2501"/>
              <a:gd name="T12" fmla="*/ 1969 w 2394"/>
              <a:gd name="T13" fmla="*/ 1019 h 2501"/>
              <a:gd name="T14" fmla="*/ 1872 w 2394"/>
              <a:gd name="T15" fmla="*/ 1071 h 2501"/>
              <a:gd name="T16" fmla="*/ 1845 w 2394"/>
              <a:gd name="T17" fmla="*/ 1140 h 2501"/>
              <a:gd name="T18" fmla="*/ 1696 w 2394"/>
              <a:gd name="T19" fmla="*/ 1036 h 2501"/>
              <a:gd name="T20" fmla="*/ 1620 w 2394"/>
              <a:gd name="T21" fmla="*/ 1209 h 2501"/>
              <a:gd name="T22" fmla="*/ 1582 w 2394"/>
              <a:gd name="T23" fmla="*/ 929 h 2501"/>
              <a:gd name="T24" fmla="*/ 1555 w 2394"/>
              <a:gd name="T25" fmla="*/ 843 h 2501"/>
              <a:gd name="T26" fmla="*/ 1472 w 2394"/>
              <a:gd name="T27" fmla="*/ 929 h 2501"/>
              <a:gd name="T28" fmla="*/ 1447 w 2394"/>
              <a:gd name="T29" fmla="*/ 874 h 2501"/>
              <a:gd name="T30" fmla="*/ 1416 w 2394"/>
              <a:gd name="T31" fmla="*/ 953 h 2501"/>
              <a:gd name="T32" fmla="*/ 1382 w 2394"/>
              <a:gd name="T33" fmla="*/ 1274 h 2501"/>
              <a:gd name="T34" fmla="*/ 1354 w 2394"/>
              <a:gd name="T35" fmla="*/ 929 h 2501"/>
              <a:gd name="T36" fmla="*/ 1320 w 2394"/>
              <a:gd name="T37" fmla="*/ 867 h 2501"/>
              <a:gd name="T38" fmla="*/ 1302 w 2394"/>
              <a:gd name="T39" fmla="*/ 939 h 2501"/>
              <a:gd name="T40" fmla="*/ 1285 w 2394"/>
              <a:gd name="T41" fmla="*/ 1133 h 2501"/>
              <a:gd name="T42" fmla="*/ 1264 w 2394"/>
              <a:gd name="T43" fmla="*/ 1378 h 2501"/>
              <a:gd name="T44" fmla="*/ 1240 w 2394"/>
              <a:gd name="T45" fmla="*/ 1243 h 2501"/>
              <a:gd name="T46" fmla="*/ 1216 w 2394"/>
              <a:gd name="T47" fmla="*/ 701 h 2501"/>
              <a:gd name="T48" fmla="*/ 1026 w 2394"/>
              <a:gd name="T49" fmla="*/ 597 h 2501"/>
              <a:gd name="T50" fmla="*/ 1009 w 2394"/>
              <a:gd name="T51" fmla="*/ 708 h 2501"/>
              <a:gd name="T52" fmla="*/ 933 w 2394"/>
              <a:gd name="T53" fmla="*/ 324 h 2501"/>
              <a:gd name="T54" fmla="*/ 881 w 2394"/>
              <a:gd name="T55" fmla="*/ 262 h 2501"/>
              <a:gd name="T56" fmla="*/ 857 w 2394"/>
              <a:gd name="T57" fmla="*/ 338 h 2501"/>
              <a:gd name="T58" fmla="*/ 812 w 2394"/>
              <a:gd name="T59" fmla="*/ 1243 h 2501"/>
              <a:gd name="T60" fmla="*/ 795 w 2394"/>
              <a:gd name="T61" fmla="*/ 939 h 2501"/>
              <a:gd name="T62" fmla="*/ 784 w 2394"/>
              <a:gd name="T63" fmla="*/ 566 h 2501"/>
              <a:gd name="T64" fmla="*/ 757 w 2394"/>
              <a:gd name="T65" fmla="*/ 183 h 2501"/>
              <a:gd name="T66" fmla="*/ 670 w 2394"/>
              <a:gd name="T67" fmla="*/ 0 h 2501"/>
              <a:gd name="T68" fmla="*/ 646 w 2394"/>
              <a:gd name="T69" fmla="*/ 155 h 2501"/>
              <a:gd name="T70" fmla="*/ 629 w 2394"/>
              <a:gd name="T71" fmla="*/ 228 h 2501"/>
              <a:gd name="T72" fmla="*/ 598 w 2394"/>
              <a:gd name="T73" fmla="*/ 642 h 2501"/>
              <a:gd name="T74" fmla="*/ 387 w 2394"/>
              <a:gd name="T75" fmla="*/ 456 h 2501"/>
              <a:gd name="T76" fmla="*/ 332 w 2394"/>
              <a:gd name="T77" fmla="*/ 698 h 2501"/>
              <a:gd name="T78" fmla="*/ 294 w 2394"/>
              <a:gd name="T79" fmla="*/ 653 h 2501"/>
              <a:gd name="T80" fmla="*/ 221 w 2394"/>
              <a:gd name="T81" fmla="*/ 722 h 2501"/>
              <a:gd name="T82" fmla="*/ 163 w 2394"/>
              <a:gd name="T83" fmla="*/ 604 h 2501"/>
              <a:gd name="T84" fmla="*/ 121 w 2394"/>
              <a:gd name="T85" fmla="*/ 521 h 2501"/>
              <a:gd name="T86" fmla="*/ 0 w 2394"/>
              <a:gd name="T87" fmla="*/ 587 h 2501"/>
              <a:gd name="T88" fmla="*/ 0 w 2394"/>
              <a:gd name="T89" fmla="*/ 2501 h 2501"/>
              <a:gd name="T90" fmla="*/ 2394 w 2394"/>
              <a:gd name="T91" fmla="*/ 1385 h 2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394" h="2501">
                <a:moveTo>
                  <a:pt x="2394" y="1385"/>
                </a:moveTo>
                <a:lnTo>
                  <a:pt x="2308" y="1385"/>
                </a:lnTo>
                <a:lnTo>
                  <a:pt x="2308" y="1420"/>
                </a:lnTo>
                <a:lnTo>
                  <a:pt x="2270" y="1420"/>
                </a:lnTo>
                <a:lnTo>
                  <a:pt x="2270" y="1323"/>
                </a:lnTo>
                <a:lnTo>
                  <a:pt x="2228" y="1323"/>
                </a:lnTo>
                <a:lnTo>
                  <a:pt x="2228" y="1202"/>
                </a:lnTo>
                <a:lnTo>
                  <a:pt x="2083" y="1202"/>
                </a:lnTo>
                <a:lnTo>
                  <a:pt x="2083" y="1278"/>
                </a:lnTo>
                <a:lnTo>
                  <a:pt x="2055" y="1278"/>
                </a:lnTo>
                <a:lnTo>
                  <a:pt x="2055" y="1344"/>
                </a:lnTo>
                <a:lnTo>
                  <a:pt x="2031" y="1344"/>
                </a:lnTo>
                <a:lnTo>
                  <a:pt x="2031" y="1019"/>
                </a:lnTo>
                <a:lnTo>
                  <a:pt x="1969" y="1019"/>
                </a:lnTo>
                <a:lnTo>
                  <a:pt x="1969" y="1071"/>
                </a:lnTo>
                <a:lnTo>
                  <a:pt x="1872" y="1071"/>
                </a:lnTo>
                <a:lnTo>
                  <a:pt x="1872" y="1140"/>
                </a:lnTo>
                <a:lnTo>
                  <a:pt x="1845" y="1140"/>
                </a:lnTo>
                <a:lnTo>
                  <a:pt x="1845" y="1036"/>
                </a:lnTo>
                <a:lnTo>
                  <a:pt x="1696" y="1036"/>
                </a:lnTo>
                <a:lnTo>
                  <a:pt x="1696" y="1209"/>
                </a:lnTo>
                <a:lnTo>
                  <a:pt x="1620" y="1209"/>
                </a:lnTo>
                <a:lnTo>
                  <a:pt x="1620" y="929"/>
                </a:lnTo>
                <a:lnTo>
                  <a:pt x="1582" y="929"/>
                </a:lnTo>
                <a:lnTo>
                  <a:pt x="1582" y="843"/>
                </a:lnTo>
                <a:lnTo>
                  <a:pt x="1555" y="843"/>
                </a:lnTo>
                <a:lnTo>
                  <a:pt x="1555" y="929"/>
                </a:lnTo>
                <a:lnTo>
                  <a:pt x="1472" y="929"/>
                </a:lnTo>
                <a:lnTo>
                  <a:pt x="1472" y="874"/>
                </a:lnTo>
                <a:lnTo>
                  <a:pt x="1447" y="874"/>
                </a:lnTo>
                <a:lnTo>
                  <a:pt x="1447" y="953"/>
                </a:lnTo>
                <a:lnTo>
                  <a:pt x="1416" y="953"/>
                </a:lnTo>
                <a:lnTo>
                  <a:pt x="1416" y="1274"/>
                </a:lnTo>
                <a:lnTo>
                  <a:pt x="1382" y="1274"/>
                </a:lnTo>
                <a:lnTo>
                  <a:pt x="1382" y="929"/>
                </a:lnTo>
                <a:lnTo>
                  <a:pt x="1354" y="929"/>
                </a:lnTo>
                <a:lnTo>
                  <a:pt x="1354" y="867"/>
                </a:lnTo>
                <a:lnTo>
                  <a:pt x="1320" y="867"/>
                </a:lnTo>
                <a:lnTo>
                  <a:pt x="1320" y="939"/>
                </a:lnTo>
                <a:lnTo>
                  <a:pt x="1302" y="939"/>
                </a:lnTo>
                <a:lnTo>
                  <a:pt x="1302" y="1133"/>
                </a:lnTo>
                <a:lnTo>
                  <a:pt x="1285" y="1133"/>
                </a:lnTo>
                <a:lnTo>
                  <a:pt x="1285" y="1378"/>
                </a:lnTo>
                <a:lnTo>
                  <a:pt x="1264" y="1378"/>
                </a:lnTo>
                <a:lnTo>
                  <a:pt x="1264" y="1243"/>
                </a:lnTo>
                <a:lnTo>
                  <a:pt x="1240" y="1243"/>
                </a:lnTo>
                <a:lnTo>
                  <a:pt x="1240" y="701"/>
                </a:lnTo>
                <a:lnTo>
                  <a:pt x="1216" y="701"/>
                </a:lnTo>
                <a:lnTo>
                  <a:pt x="1216" y="597"/>
                </a:lnTo>
                <a:lnTo>
                  <a:pt x="1026" y="597"/>
                </a:lnTo>
                <a:lnTo>
                  <a:pt x="1026" y="708"/>
                </a:lnTo>
                <a:lnTo>
                  <a:pt x="1009" y="708"/>
                </a:lnTo>
                <a:lnTo>
                  <a:pt x="1009" y="324"/>
                </a:lnTo>
                <a:lnTo>
                  <a:pt x="933" y="324"/>
                </a:lnTo>
                <a:lnTo>
                  <a:pt x="933" y="262"/>
                </a:lnTo>
                <a:lnTo>
                  <a:pt x="881" y="262"/>
                </a:lnTo>
                <a:lnTo>
                  <a:pt x="881" y="338"/>
                </a:lnTo>
                <a:lnTo>
                  <a:pt x="857" y="338"/>
                </a:lnTo>
                <a:lnTo>
                  <a:pt x="857" y="1243"/>
                </a:lnTo>
                <a:lnTo>
                  <a:pt x="812" y="1243"/>
                </a:lnTo>
                <a:lnTo>
                  <a:pt x="812" y="939"/>
                </a:lnTo>
                <a:lnTo>
                  <a:pt x="795" y="939"/>
                </a:lnTo>
                <a:lnTo>
                  <a:pt x="795" y="590"/>
                </a:lnTo>
                <a:lnTo>
                  <a:pt x="784" y="566"/>
                </a:lnTo>
                <a:lnTo>
                  <a:pt x="784" y="183"/>
                </a:lnTo>
                <a:lnTo>
                  <a:pt x="757" y="183"/>
                </a:lnTo>
                <a:lnTo>
                  <a:pt x="757" y="0"/>
                </a:lnTo>
                <a:lnTo>
                  <a:pt x="670" y="0"/>
                </a:lnTo>
                <a:lnTo>
                  <a:pt x="670" y="155"/>
                </a:lnTo>
                <a:lnTo>
                  <a:pt x="646" y="155"/>
                </a:lnTo>
                <a:lnTo>
                  <a:pt x="646" y="228"/>
                </a:lnTo>
                <a:lnTo>
                  <a:pt x="629" y="228"/>
                </a:lnTo>
                <a:lnTo>
                  <a:pt x="629" y="642"/>
                </a:lnTo>
                <a:lnTo>
                  <a:pt x="598" y="642"/>
                </a:lnTo>
                <a:lnTo>
                  <a:pt x="598" y="456"/>
                </a:lnTo>
                <a:lnTo>
                  <a:pt x="387" y="456"/>
                </a:lnTo>
                <a:lnTo>
                  <a:pt x="387" y="698"/>
                </a:lnTo>
                <a:lnTo>
                  <a:pt x="332" y="698"/>
                </a:lnTo>
                <a:lnTo>
                  <a:pt x="332" y="653"/>
                </a:lnTo>
                <a:lnTo>
                  <a:pt x="294" y="653"/>
                </a:lnTo>
                <a:lnTo>
                  <a:pt x="294" y="722"/>
                </a:lnTo>
                <a:lnTo>
                  <a:pt x="221" y="722"/>
                </a:lnTo>
                <a:lnTo>
                  <a:pt x="221" y="604"/>
                </a:lnTo>
                <a:lnTo>
                  <a:pt x="163" y="604"/>
                </a:lnTo>
                <a:lnTo>
                  <a:pt x="163" y="521"/>
                </a:lnTo>
                <a:lnTo>
                  <a:pt x="121" y="521"/>
                </a:lnTo>
                <a:lnTo>
                  <a:pt x="121" y="587"/>
                </a:lnTo>
                <a:lnTo>
                  <a:pt x="0" y="587"/>
                </a:lnTo>
                <a:lnTo>
                  <a:pt x="0" y="1503"/>
                </a:lnTo>
                <a:lnTo>
                  <a:pt x="0" y="2501"/>
                </a:lnTo>
                <a:lnTo>
                  <a:pt x="2394" y="2501"/>
                </a:lnTo>
                <a:lnTo>
                  <a:pt x="2394" y="138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pPr lvl="0"/>
            <a:endParaRPr lang="en-US"/>
          </a:p>
        </p:txBody>
      </p:sp>
      <p:sp>
        <p:nvSpPr>
          <p:cNvPr id="91" name="Freeform 20"/>
          <p:cNvSpPr>
            <a:spLocks noEditPoints="1"/>
          </p:cNvSpPr>
          <p:nvPr userDrawn="1"/>
        </p:nvSpPr>
        <p:spPr bwMode="auto">
          <a:xfrm>
            <a:off x="8267995" y="309232"/>
            <a:ext cx="546100" cy="5896513"/>
          </a:xfrm>
          <a:custGeom>
            <a:avLst/>
            <a:gdLst>
              <a:gd name="T0" fmla="*/ 51 w 93"/>
              <a:gd name="T1" fmla="*/ 1003 h 1003"/>
              <a:gd name="T2" fmla="*/ 51 w 93"/>
              <a:gd name="T3" fmla="*/ 1002 h 1003"/>
              <a:gd name="T4" fmla="*/ 42 w 93"/>
              <a:gd name="T5" fmla="*/ 1002 h 1003"/>
              <a:gd name="T6" fmla="*/ 42 w 93"/>
              <a:gd name="T7" fmla="*/ 1003 h 1003"/>
              <a:gd name="T8" fmla="*/ 0 w 93"/>
              <a:gd name="T9" fmla="*/ 1003 h 1003"/>
              <a:gd name="T10" fmla="*/ 34 w 93"/>
              <a:gd name="T11" fmla="*/ 384 h 1003"/>
              <a:gd name="T12" fmla="*/ 4 w 93"/>
              <a:gd name="T13" fmla="*/ 370 h 1003"/>
              <a:gd name="T14" fmla="*/ 13 w 93"/>
              <a:gd name="T15" fmla="*/ 360 h 1003"/>
              <a:gd name="T16" fmla="*/ 3 w 93"/>
              <a:gd name="T17" fmla="*/ 344 h 1003"/>
              <a:gd name="T18" fmla="*/ 15 w 93"/>
              <a:gd name="T19" fmla="*/ 325 h 1003"/>
              <a:gd name="T20" fmla="*/ 15 w 93"/>
              <a:gd name="T21" fmla="*/ 324 h 1003"/>
              <a:gd name="T22" fmla="*/ 29 w 93"/>
              <a:gd name="T23" fmla="*/ 309 h 1003"/>
              <a:gd name="T24" fmla="*/ 35 w 93"/>
              <a:gd name="T25" fmla="*/ 309 h 1003"/>
              <a:gd name="T26" fmla="*/ 35 w 93"/>
              <a:gd name="T27" fmla="*/ 300 h 1003"/>
              <a:gd name="T28" fmla="*/ 35 w 93"/>
              <a:gd name="T29" fmla="*/ 300 h 1003"/>
              <a:gd name="T30" fmla="*/ 29 w 93"/>
              <a:gd name="T31" fmla="*/ 294 h 1003"/>
              <a:gd name="T32" fmla="*/ 35 w 93"/>
              <a:gd name="T33" fmla="*/ 288 h 1003"/>
              <a:gd name="T34" fmla="*/ 35 w 93"/>
              <a:gd name="T35" fmla="*/ 288 h 1003"/>
              <a:gd name="T36" fmla="*/ 35 w 93"/>
              <a:gd name="T37" fmla="*/ 178 h 1003"/>
              <a:gd name="T38" fmla="*/ 58 w 93"/>
              <a:gd name="T39" fmla="*/ 178 h 1003"/>
              <a:gd name="T40" fmla="*/ 58 w 93"/>
              <a:gd name="T41" fmla="*/ 288 h 1003"/>
              <a:gd name="T42" fmla="*/ 58 w 93"/>
              <a:gd name="T43" fmla="*/ 288 h 1003"/>
              <a:gd name="T44" fmla="*/ 64 w 93"/>
              <a:gd name="T45" fmla="*/ 294 h 1003"/>
              <a:gd name="T46" fmla="*/ 58 w 93"/>
              <a:gd name="T47" fmla="*/ 300 h 1003"/>
              <a:gd name="T48" fmla="*/ 58 w 93"/>
              <a:gd name="T49" fmla="*/ 300 h 1003"/>
              <a:gd name="T50" fmla="*/ 58 w 93"/>
              <a:gd name="T51" fmla="*/ 309 h 1003"/>
              <a:gd name="T52" fmla="*/ 63 w 93"/>
              <a:gd name="T53" fmla="*/ 309 h 1003"/>
              <a:gd name="T54" fmla="*/ 78 w 93"/>
              <a:gd name="T55" fmla="*/ 324 h 1003"/>
              <a:gd name="T56" fmla="*/ 78 w 93"/>
              <a:gd name="T57" fmla="*/ 325 h 1003"/>
              <a:gd name="T58" fmla="*/ 90 w 93"/>
              <a:gd name="T59" fmla="*/ 344 h 1003"/>
              <a:gd name="T60" fmla="*/ 80 w 93"/>
              <a:gd name="T61" fmla="*/ 360 h 1003"/>
              <a:gd name="T62" fmla="*/ 89 w 93"/>
              <a:gd name="T63" fmla="*/ 370 h 1003"/>
              <a:gd name="T64" fmla="*/ 59 w 93"/>
              <a:gd name="T65" fmla="*/ 384 h 1003"/>
              <a:gd name="T66" fmla="*/ 93 w 93"/>
              <a:gd name="T67" fmla="*/ 1003 h 1003"/>
              <a:gd name="T68" fmla="*/ 51 w 93"/>
              <a:gd name="T69" fmla="*/ 1003 h 1003"/>
              <a:gd name="T70" fmla="*/ 63 w 93"/>
              <a:gd name="T71" fmla="*/ 177 h 1003"/>
              <a:gd name="T72" fmla="*/ 53 w 93"/>
              <a:gd name="T73" fmla="*/ 165 h 1003"/>
              <a:gd name="T74" fmla="*/ 53 w 93"/>
              <a:gd name="T75" fmla="*/ 94 h 1003"/>
              <a:gd name="T76" fmla="*/ 51 w 93"/>
              <a:gd name="T77" fmla="*/ 94 h 1003"/>
              <a:gd name="T78" fmla="*/ 51 w 93"/>
              <a:gd name="T79" fmla="*/ 66 h 1003"/>
              <a:gd name="T80" fmla="*/ 50 w 93"/>
              <a:gd name="T81" fmla="*/ 66 h 1003"/>
              <a:gd name="T82" fmla="*/ 50 w 93"/>
              <a:gd name="T83" fmla="*/ 35 h 1003"/>
              <a:gd name="T84" fmla="*/ 49 w 93"/>
              <a:gd name="T85" fmla="*/ 35 h 1003"/>
              <a:gd name="T86" fmla="*/ 49 w 93"/>
              <a:gd name="T87" fmla="*/ 0 h 1003"/>
              <a:gd name="T88" fmla="*/ 44 w 93"/>
              <a:gd name="T89" fmla="*/ 0 h 1003"/>
              <a:gd name="T90" fmla="*/ 44 w 93"/>
              <a:gd name="T91" fmla="*/ 35 h 1003"/>
              <a:gd name="T92" fmla="*/ 43 w 93"/>
              <a:gd name="T93" fmla="*/ 35 h 1003"/>
              <a:gd name="T94" fmla="*/ 43 w 93"/>
              <a:gd name="T95" fmla="*/ 66 h 1003"/>
              <a:gd name="T96" fmla="*/ 42 w 93"/>
              <a:gd name="T97" fmla="*/ 66 h 1003"/>
              <a:gd name="T98" fmla="*/ 42 w 93"/>
              <a:gd name="T99" fmla="*/ 94 h 1003"/>
              <a:gd name="T100" fmla="*/ 40 w 93"/>
              <a:gd name="T101" fmla="*/ 94 h 1003"/>
              <a:gd name="T102" fmla="*/ 40 w 93"/>
              <a:gd name="T103" fmla="*/ 165 h 1003"/>
              <a:gd name="T104" fmla="*/ 29 w 93"/>
              <a:gd name="T105" fmla="*/ 177 h 1003"/>
              <a:gd name="T106" fmla="*/ 29 w 93"/>
              <a:gd name="T107" fmla="*/ 177 h 1003"/>
              <a:gd name="T108" fmla="*/ 63 w 93"/>
              <a:gd name="T109" fmla="*/ 177 h 1003"/>
              <a:gd name="T110" fmla="*/ 63 w 93"/>
              <a:gd name="T111" fmla="*/ 177 h 10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3" h="1003">
                <a:moveTo>
                  <a:pt x="51" y="1003"/>
                </a:moveTo>
                <a:cubicBezTo>
                  <a:pt x="51" y="1002"/>
                  <a:pt x="51" y="1002"/>
                  <a:pt x="51" y="1002"/>
                </a:cubicBezTo>
                <a:cubicBezTo>
                  <a:pt x="42" y="1002"/>
                  <a:pt x="42" y="1002"/>
                  <a:pt x="42" y="1002"/>
                </a:cubicBezTo>
                <a:cubicBezTo>
                  <a:pt x="42" y="1003"/>
                  <a:pt x="42" y="1003"/>
                  <a:pt x="42" y="1003"/>
                </a:cubicBezTo>
                <a:cubicBezTo>
                  <a:pt x="0" y="1003"/>
                  <a:pt x="0" y="1003"/>
                  <a:pt x="0" y="1003"/>
                </a:cubicBezTo>
                <a:cubicBezTo>
                  <a:pt x="0" y="1003"/>
                  <a:pt x="25" y="599"/>
                  <a:pt x="34" y="384"/>
                </a:cubicBezTo>
                <a:cubicBezTo>
                  <a:pt x="17" y="382"/>
                  <a:pt x="4" y="377"/>
                  <a:pt x="4" y="370"/>
                </a:cubicBezTo>
                <a:cubicBezTo>
                  <a:pt x="4" y="366"/>
                  <a:pt x="8" y="363"/>
                  <a:pt x="13" y="360"/>
                </a:cubicBezTo>
                <a:cubicBezTo>
                  <a:pt x="7" y="356"/>
                  <a:pt x="3" y="350"/>
                  <a:pt x="3" y="344"/>
                </a:cubicBezTo>
                <a:cubicBezTo>
                  <a:pt x="3" y="336"/>
                  <a:pt x="8" y="330"/>
                  <a:pt x="15" y="325"/>
                </a:cubicBezTo>
                <a:cubicBezTo>
                  <a:pt x="15" y="324"/>
                  <a:pt x="15" y="324"/>
                  <a:pt x="15" y="324"/>
                </a:cubicBezTo>
                <a:cubicBezTo>
                  <a:pt x="15" y="316"/>
                  <a:pt x="22" y="309"/>
                  <a:pt x="29" y="309"/>
                </a:cubicBezTo>
                <a:cubicBezTo>
                  <a:pt x="35" y="309"/>
                  <a:pt x="35" y="309"/>
                  <a:pt x="35" y="309"/>
                </a:cubicBezTo>
                <a:cubicBezTo>
                  <a:pt x="35" y="300"/>
                  <a:pt x="35" y="300"/>
                  <a:pt x="35" y="300"/>
                </a:cubicBezTo>
                <a:cubicBezTo>
                  <a:pt x="35" y="300"/>
                  <a:pt x="35" y="300"/>
                  <a:pt x="35" y="300"/>
                </a:cubicBezTo>
                <a:cubicBezTo>
                  <a:pt x="31" y="300"/>
                  <a:pt x="29" y="297"/>
                  <a:pt x="29" y="294"/>
                </a:cubicBezTo>
                <a:cubicBezTo>
                  <a:pt x="29" y="291"/>
                  <a:pt x="31" y="288"/>
                  <a:pt x="35" y="288"/>
                </a:cubicBezTo>
                <a:cubicBezTo>
                  <a:pt x="35" y="288"/>
                  <a:pt x="35" y="288"/>
                  <a:pt x="35" y="288"/>
                </a:cubicBezTo>
                <a:cubicBezTo>
                  <a:pt x="35" y="178"/>
                  <a:pt x="35" y="178"/>
                  <a:pt x="35" y="178"/>
                </a:cubicBezTo>
                <a:cubicBezTo>
                  <a:pt x="58" y="178"/>
                  <a:pt x="58" y="178"/>
                  <a:pt x="58" y="178"/>
                </a:cubicBezTo>
                <a:cubicBezTo>
                  <a:pt x="58" y="288"/>
                  <a:pt x="58" y="288"/>
                  <a:pt x="58" y="288"/>
                </a:cubicBezTo>
                <a:cubicBezTo>
                  <a:pt x="58" y="288"/>
                  <a:pt x="58" y="288"/>
                  <a:pt x="58" y="288"/>
                </a:cubicBezTo>
                <a:cubicBezTo>
                  <a:pt x="62" y="288"/>
                  <a:pt x="64" y="291"/>
                  <a:pt x="64" y="294"/>
                </a:cubicBezTo>
                <a:cubicBezTo>
                  <a:pt x="64" y="297"/>
                  <a:pt x="62" y="300"/>
                  <a:pt x="58" y="300"/>
                </a:cubicBezTo>
                <a:cubicBezTo>
                  <a:pt x="58" y="300"/>
                  <a:pt x="58" y="300"/>
                  <a:pt x="58" y="300"/>
                </a:cubicBezTo>
                <a:cubicBezTo>
                  <a:pt x="58" y="309"/>
                  <a:pt x="58" y="309"/>
                  <a:pt x="58" y="309"/>
                </a:cubicBezTo>
                <a:cubicBezTo>
                  <a:pt x="63" y="309"/>
                  <a:pt x="63" y="309"/>
                  <a:pt x="63" y="309"/>
                </a:cubicBezTo>
                <a:cubicBezTo>
                  <a:pt x="71" y="309"/>
                  <a:pt x="78" y="316"/>
                  <a:pt x="78" y="324"/>
                </a:cubicBezTo>
                <a:cubicBezTo>
                  <a:pt x="78" y="325"/>
                  <a:pt x="78" y="325"/>
                  <a:pt x="78" y="325"/>
                </a:cubicBezTo>
                <a:cubicBezTo>
                  <a:pt x="85" y="330"/>
                  <a:pt x="90" y="336"/>
                  <a:pt x="90" y="344"/>
                </a:cubicBezTo>
                <a:cubicBezTo>
                  <a:pt x="90" y="350"/>
                  <a:pt x="86" y="356"/>
                  <a:pt x="80" y="360"/>
                </a:cubicBezTo>
                <a:cubicBezTo>
                  <a:pt x="85" y="363"/>
                  <a:pt x="89" y="366"/>
                  <a:pt x="89" y="370"/>
                </a:cubicBezTo>
                <a:cubicBezTo>
                  <a:pt x="89" y="377"/>
                  <a:pt x="76" y="382"/>
                  <a:pt x="59" y="384"/>
                </a:cubicBezTo>
                <a:cubicBezTo>
                  <a:pt x="68" y="599"/>
                  <a:pt x="93" y="1003"/>
                  <a:pt x="93" y="1003"/>
                </a:cubicBezTo>
                <a:lnTo>
                  <a:pt x="51" y="1003"/>
                </a:lnTo>
                <a:close/>
                <a:moveTo>
                  <a:pt x="63" y="177"/>
                </a:moveTo>
                <a:cubicBezTo>
                  <a:pt x="63" y="171"/>
                  <a:pt x="59" y="167"/>
                  <a:pt x="53" y="165"/>
                </a:cubicBezTo>
                <a:cubicBezTo>
                  <a:pt x="53" y="94"/>
                  <a:pt x="53" y="94"/>
                  <a:pt x="53" y="94"/>
                </a:cubicBezTo>
                <a:cubicBezTo>
                  <a:pt x="51" y="94"/>
                  <a:pt x="51" y="94"/>
                  <a:pt x="51" y="94"/>
                </a:cubicBezTo>
                <a:cubicBezTo>
                  <a:pt x="51" y="66"/>
                  <a:pt x="51" y="66"/>
                  <a:pt x="51" y="66"/>
                </a:cubicBezTo>
                <a:cubicBezTo>
                  <a:pt x="50" y="66"/>
                  <a:pt x="50" y="66"/>
                  <a:pt x="50" y="66"/>
                </a:cubicBezTo>
                <a:cubicBezTo>
                  <a:pt x="50" y="35"/>
                  <a:pt x="50" y="35"/>
                  <a:pt x="50" y="35"/>
                </a:cubicBezTo>
                <a:cubicBezTo>
                  <a:pt x="49" y="35"/>
                  <a:pt x="49" y="35"/>
                  <a:pt x="49" y="35"/>
                </a:cubicBezTo>
                <a:cubicBezTo>
                  <a:pt x="49" y="0"/>
                  <a:pt x="49" y="0"/>
                  <a:pt x="49" y="0"/>
                </a:cubicBezTo>
                <a:cubicBezTo>
                  <a:pt x="44" y="0"/>
                  <a:pt x="44" y="0"/>
                  <a:pt x="44" y="0"/>
                </a:cubicBezTo>
                <a:cubicBezTo>
                  <a:pt x="44" y="35"/>
                  <a:pt x="44" y="35"/>
                  <a:pt x="44" y="35"/>
                </a:cubicBezTo>
                <a:cubicBezTo>
                  <a:pt x="43" y="35"/>
                  <a:pt x="43" y="35"/>
                  <a:pt x="43" y="35"/>
                </a:cubicBezTo>
                <a:cubicBezTo>
                  <a:pt x="43" y="66"/>
                  <a:pt x="43" y="66"/>
                  <a:pt x="43" y="66"/>
                </a:cubicBezTo>
                <a:cubicBezTo>
                  <a:pt x="42" y="66"/>
                  <a:pt x="42" y="66"/>
                  <a:pt x="42" y="66"/>
                </a:cubicBezTo>
                <a:cubicBezTo>
                  <a:pt x="42" y="94"/>
                  <a:pt x="42" y="94"/>
                  <a:pt x="42" y="94"/>
                </a:cubicBezTo>
                <a:cubicBezTo>
                  <a:pt x="40" y="94"/>
                  <a:pt x="40" y="94"/>
                  <a:pt x="40" y="94"/>
                </a:cubicBezTo>
                <a:cubicBezTo>
                  <a:pt x="40" y="165"/>
                  <a:pt x="40" y="165"/>
                  <a:pt x="40" y="165"/>
                </a:cubicBezTo>
                <a:cubicBezTo>
                  <a:pt x="34" y="167"/>
                  <a:pt x="29" y="171"/>
                  <a:pt x="29" y="177"/>
                </a:cubicBezTo>
                <a:cubicBezTo>
                  <a:pt x="29" y="177"/>
                  <a:pt x="29" y="177"/>
                  <a:pt x="29" y="177"/>
                </a:cubicBezTo>
                <a:cubicBezTo>
                  <a:pt x="63" y="177"/>
                  <a:pt x="63" y="177"/>
                  <a:pt x="63" y="177"/>
                </a:cubicBezTo>
                <a:cubicBezTo>
                  <a:pt x="63" y="177"/>
                  <a:pt x="63" y="177"/>
                  <a:pt x="63" y="177"/>
                </a:cubicBezTo>
                <a:close/>
              </a:path>
            </a:pathLst>
          </a:custGeom>
          <a:solidFill>
            <a:schemeClr val="accent4">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pic>
        <p:nvPicPr>
          <p:cNvPr id="19" name="Picture 18" hidden="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9230" y="6240963"/>
            <a:ext cx="1278510" cy="274137"/>
          </a:xfrm>
          <a:prstGeom prst="rect">
            <a:avLst/>
          </a:prstGeom>
        </p:spPr>
      </p:pic>
      <p:pic>
        <p:nvPicPr>
          <p:cNvPr id="8" name="Picture 7"/>
          <p:cNvPicPr>
            <a:picLocks noChangeAspect="1"/>
          </p:cNvPicPr>
          <p:nvPr userDrawn="1"/>
        </p:nvPicPr>
        <p:blipFill rotWithShape="1">
          <a:blip r:embed="rId3" cstate="screen">
            <a:extLst>
              <a:ext uri="{28A0092B-C50C-407E-A947-70E740481C1C}">
                <a14:useLocalDpi xmlns:a14="http://schemas.microsoft.com/office/drawing/2010/main"/>
              </a:ext>
            </a:extLst>
          </a:blip>
          <a:srcRect b="1380"/>
          <a:stretch/>
        </p:blipFill>
        <p:spPr bwMode="invGray">
          <a:xfrm>
            <a:off x="457200" y="479425"/>
            <a:ext cx="1449939" cy="306604"/>
          </a:xfrm>
          <a:prstGeom prst="rect">
            <a:avLst/>
          </a:prstGeom>
        </p:spPr>
      </p:pic>
      <p:sp>
        <p:nvSpPr>
          <p:cNvPr id="76" name="Freeform 6"/>
          <p:cNvSpPr>
            <a:spLocks/>
          </p:cNvSpPr>
          <p:nvPr userDrawn="1"/>
        </p:nvSpPr>
        <p:spPr bwMode="auto">
          <a:xfrm>
            <a:off x="8602663" y="6180138"/>
            <a:ext cx="4763" cy="4763"/>
          </a:xfrm>
          <a:custGeom>
            <a:avLst/>
            <a:gdLst>
              <a:gd name="T0" fmla="*/ 1 w 1"/>
              <a:gd name="T1" fmla="*/ 0 h 1"/>
              <a:gd name="T2" fmla="*/ 1 w 1"/>
              <a:gd name="T3" fmla="*/ 1 h 1"/>
              <a:gd name="T4" fmla="*/ 1 w 1"/>
              <a:gd name="T5" fmla="*/ 0 h 1"/>
            </a:gdLst>
            <a:ahLst/>
            <a:cxnLst>
              <a:cxn ang="0">
                <a:pos x="T0" y="T1"/>
              </a:cxn>
              <a:cxn ang="0">
                <a:pos x="T2" y="T3"/>
              </a:cxn>
              <a:cxn ang="0">
                <a:pos x="T4" y="T5"/>
              </a:cxn>
            </a:cxnLst>
            <a:rect l="0" t="0" r="r" b="b"/>
            <a:pathLst>
              <a:path w="1" h="1">
                <a:moveTo>
                  <a:pt x="1" y="0"/>
                </a:moveTo>
                <a:cubicBezTo>
                  <a:pt x="0" y="0"/>
                  <a:pt x="1" y="0"/>
                  <a:pt x="1" y="1"/>
                </a:cubicBezTo>
                <a:cubicBezTo>
                  <a:pt x="1" y="0"/>
                  <a:pt x="1" y="0"/>
                  <a:pt x="1" y="0"/>
                </a:cubicBezTo>
                <a:close/>
              </a:path>
            </a:pathLst>
          </a:custGeom>
          <a:solidFill>
            <a:srgbClr val="A832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Freeform 19"/>
          <p:cNvSpPr>
            <a:spLocks/>
          </p:cNvSpPr>
          <p:nvPr userDrawn="1"/>
        </p:nvSpPr>
        <p:spPr bwMode="auto">
          <a:xfrm>
            <a:off x="8570913" y="5738813"/>
            <a:ext cx="4763" cy="4763"/>
          </a:xfrm>
          <a:custGeom>
            <a:avLst/>
            <a:gdLst>
              <a:gd name="T0" fmla="*/ 1 w 1"/>
              <a:gd name="T1" fmla="*/ 0 h 1"/>
              <a:gd name="T2" fmla="*/ 1 w 1"/>
              <a:gd name="T3" fmla="*/ 1 h 1"/>
              <a:gd name="T4" fmla="*/ 1 w 1"/>
              <a:gd name="T5" fmla="*/ 0 h 1"/>
            </a:gdLst>
            <a:ahLst/>
            <a:cxnLst>
              <a:cxn ang="0">
                <a:pos x="T0" y="T1"/>
              </a:cxn>
              <a:cxn ang="0">
                <a:pos x="T2" y="T3"/>
              </a:cxn>
              <a:cxn ang="0">
                <a:pos x="T4" y="T5"/>
              </a:cxn>
            </a:cxnLst>
            <a:rect l="0" t="0" r="r" b="b"/>
            <a:pathLst>
              <a:path w="1" h="1">
                <a:moveTo>
                  <a:pt x="1" y="0"/>
                </a:moveTo>
                <a:cubicBezTo>
                  <a:pt x="0" y="0"/>
                  <a:pt x="1" y="0"/>
                  <a:pt x="1" y="1"/>
                </a:cubicBezTo>
                <a:cubicBezTo>
                  <a:pt x="1" y="0"/>
                  <a:pt x="1" y="0"/>
                  <a:pt x="1" y="0"/>
                </a:cubicBezTo>
                <a:close/>
              </a:path>
            </a:pathLst>
          </a:custGeom>
          <a:solidFill>
            <a:srgbClr val="A832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103" name="Group 102"/>
          <p:cNvGrpSpPr/>
          <p:nvPr userDrawn="1"/>
        </p:nvGrpSpPr>
        <p:grpSpPr>
          <a:xfrm>
            <a:off x="0" y="4329113"/>
            <a:ext cx="12436475" cy="2665413"/>
            <a:chOff x="0" y="4329113"/>
            <a:chExt cx="12436475" cy="2665413"/>
          </a:xfrm>
        </p:grpSpPr>
        <p:sp>
          <p:nvSpPr>
            <p:cNvPr id="92" name="Freeform 21"/>
            <p:cNvSpPr>
              <a:spLocks noEditPoints="1"/>
            </p:cNvSpPr>
            <p:nvPr userDrawn="1"/>
          </p:nvSpPr>
          <p:spPr bwMode="auto">
            <a:xfrm>
              <a:off x="3273425" y="4329113"/>
              <a:ext cx="9163050" cy="2665413"/>
            </a:xfrm>
            <a:custGeom>
              <a:avLst/>
              <a:gdLst>
                <a:gd name="T0" fmla="*/ 1597 w 1671"/>
                <a:gd name="T1" fmla="*/ 16 h 486"/>
                <a:gd name="T2" fmla="*/ 1574 w 1671"/>
                <a:gd name="T3" fmla="*/ 67 h 486"/>
                <a:gd name="T4" fmla="*/ 1470 w 1671"/>
                <a:gd name="T5" fmla="*/ 142 h 486"/>
                <a:gd name="T6" fmla="*/ 1369 w 1671"/>
                <a:gd name="T7" fmla="*/ 200 h 486"/>
                <a:gd name="T8" fmla="*/ 1309 w 1671"/>
                <a:gd name="T9" fmla="*/ 219 h 486"/>
                <a:gd name="T10" fmla="*/ 1241 w 1671"/>
                <a:gd name="T11" fmla="*/ 220 h 486"/>
                <a:gd name="T12" fmla="*/ 1143 w 1671"/>
                <a:gd name="T13" fmla="*/ 240 h 486"/>
                <a:gd name="T14" fmla="*/ 952 w 1671"/>
                <a:gd name="T15" fmla="*/ 283 h 486"/>
                <a:gd name="T16" fmla="*/ 898 w 1671"/>
                <a:gd name="T17" fmla="*/ 291 h 486"/>
                <a:gd name="T18" fmla="*/ 647 w 1671"/>
                <a:gd name="T19" fmla="*/ 226 h 486"/>
                <a:gd name="T20" fmla="*/ 248 w 1671"/>
                <a:gd name="T21" fmla="*/ 223 h 486"/>
                <a:gd name="T22" fmla="*/ 114 w 1671"/>
                <a:gd name="T23" fmla="*/ 239 h 486"/>
                <a:gd name="T24" fmla="*/ 50 w 1671"/>
                <a:gd name="T25" fmla="*/ 239 h 486"/>
                <a:gd name="T26" fmla="*/ 64 w 1671"/>
                <a:gd name="T27" fmla="*/ 486 h 486"/>
                <a:gd name="T28" fmla="*/ 114 w 1671"/>
                <a:gd name="T29" fmla="*/ 486 h 486"/>
                <a:gd name="T30" fmla="*/ 185 w 1671"/>
                <a:gd name="T31" fmla="*/ 486 h 486"/>
                <a:gd name="T32" fmla="*/ 248 w 1671"/>
                <a:gd name="T33" fmla="*/ 486 h 486"/>
                <a:gd name="T34" fmla="*/ 653 w 1671"/>
                <a:gd name="T35" fmla="*/ 486 h 486"/>
                <a:gd name="T36" fmla="*/ 727 w 1671"/>
                <a:gd name="T37" fmla="*/ 486 h 486"/>
                <a:gd name="T38" fmla="*/ 917 w 1671"/>
                <a:gd name="T39" fmla="*/ 486 h 486"/>
                <a:gd name="T40" fmla="*/ 952 w 1671"/>
                <a:gd name="T41" fmla="*/ 486 h 486"/>
                <a:gd name="T42" fmla="*/ 1091 w 1671"/>
                <a:gd name="T43" fmla="*/ 486 h 486"/>
                <a:gd name="T44" fmla="*/ 1491 w 1671"/>
                <a:gd name="T45" fmla="*/ 486 h 486"/>
                <a:gd name="T46" fmla="*/ 1571 w 1671"/>
                <a:gd name="T47" fmla="*/ 486 h 486"/>
                <a:gd name="T48" fmla="*/ 304 w 1671"/>
                <a:gd name="T49" fmla="*/ 376 h 486"/>
                <a:gd name="T50" fmla="*/ 304 w 1671"/>
                <a:gd name="T51" fmla="*/ 365 h 486"/>
                <a:gd name="T52" fmla="*/ 304 w 1671"/>
                <a:gd name="T53" fmla="*/ 354 h 486"/>
                <a:gd name="T54" fmla="*/ 334 w 1671"/>
                <a:gd name="T55" fmla="*/ 376 h 486"/>
                <a:gd name="T56" fmla="*/ 334 w 1671"/>
                <a:gd name="T57" fmla="*/ 365 h 486"/>
                <a:gd name="T58" fmla="*/ 334 w 1671"/>
                <a:gd name="T59" fmla="*/ 354 h 486"/>
                <a:gd name="T60" fmla="*/ 364 w 1671"/>
                <a:gd name="T61" fmla="*/ 376 h 486"/>
                <a:gd name="T62" fmla="*/ 364 w 1671"/>
                <a:gd name="T63" fmla="*/ 365 h 486"/>
                <a:gd name="T64" fmla="*/ 364 w 1671"/>
                <a:gd name="T65" fmla="*/ 354 h 486"/>
                <a:gd name="T66" fmla="*/ 447 w 1671"/>
                <a:gd name="T67" fmla="*/ 376 h 486"/>
                <a:gd name="T68" fmla="*/ 447 w 1671"/>
                <a:gd name="T69" fmla="*/ 365 h 486"/>
                <a:gd name="T70" fmla="*/ 447 w 1671"/>
                <a:gd name="T71" fmla="*/ 354 h 486"/>
                <a:gd name="T72" fmla="*/ 477 w 1671"/>
                <a:gd name="T73" fmla="*/ 376 h 486"/>
                <a:gd name="T74" fmla="*/ 477 w 1671"/>
                <a:gd name="T75" fmla="*/ 365 h 486"/>
                <a:gd name="T76" fmla="*/ 477 w 1671"/>
                <a:gd name="T77" fmla="*/ 354 h 486"/>
                <a:gd name="T78" fmla="*/ 507 w 1671"/>
                <a:gd name="T79" fmla="*/ 376 h 486"/>
                <a:gd name="T80" fmla="*/ 507 w 1671"/>
                <a:gd name="T81" fmla="*/ 365 h 486"/>
                <a:gd name="T82" fmla="*/ 507 w 1671"/>
                <a:gd name="T83" fmla="*/ 354 h 486"/>
                <a:gd name="T84" fmla="*/ 416 w 1671"/>
                <a:gd name="T85" fmla="*/ 246 h 486"/>
                <a:gd name="T86" fmla="*/ 568 w 1671"/>
                <a:gd name="T87" fmla="*/ 376 h 486"/>
                <a:gd name="T88" fmla="*/ 568 w 1671"/>
                <a:gd name="T89" fmla="*/ 365 h 486"/>
                <a:gd name="T90" fmla="*/ 568 w 1671"/>
                <a:gd name="T91" fmla="*/ 354 h 486"/>
                <a:gd name="T92" fmla="*/ 598 w 1671"/>
                <a:gd name="T93" fmla="*/ 376 h 486"/>
                <a:gd name="T94" fmla="*/ 598 w 1671"/>
                <a:gd name="T95" fmla="*/ 365 h 486"/>
                <a:gd name="T96" fmla="*/ 598 w 1671"/>
                <a:gd name="T97" fmla="*/ 354 h 486"/>
                <a:gd name="T98" fmla="*/ 628 w 1671"/>
                <a:gd name="T99" fmla="*/ 376 h 486"/>
                <a:gd name="T100" fmla="*/ 628 w 1671"/>
                <a:gd name="T101" fmla="*/ 365 h 486"/>
                <a:gd name="T102" fmla="*/ 628 w 1671"/>
                <a:gd name="T103" fmla="*/ 354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71" h="486">
                  <a:moveTo>
                    <a:pt x="1607" y="78"/>
                  </a:moveTo>
                  <a:cubicBezTo>
                    <a:pt x="1607" y="67"/>
                    <a:pt x="1607" y="67"/>
                    <a:pt x="1607" y="67"/>
                  </a:cubicBezTo>
                  <a:cubicBezTo>
                    <a:pt x="1598" y="67"/>
                    <a:pt x="1598" y="67"/>
                    <a:pt x="1598" y="67"/>
                  </a:cubicBezTo>
                  <a:cubicBezTo>
                    <a:pt x="1598" y="16"/>
                    <a:pt x="1598" y="16"/>
                    <a:pt x="1598" y="16"/>
                  </a:cubicBezTo>
                  <a:cubicBezTo>
                    <a:pt x="1597" y="16"/>
                    <a:pt x="1597" y="16"/>
                    <a:pt x="1597" y="16"/>
                  </a:cubicBezTo>
                  <a:cubicBezTo>
                    <a:pt x="1597" y="67"/>
                    <a:pt x="1597" y="67"/>
                    <a:pt x="1597" y="67"/>
                  </a:cubicBezTo>
                  <a:cubicBezTo>
                    <a:pt x="1577" y="67"/>
                    <a:pt x="1577" y="67"/>
                    <a:pt x="1577" y="67"/>
                  </a:cubicBezTo>
                  <a:cubicBezTo>
                    <a:pt x="1577" y="0"/>
                    <a:pt x="1577" y="0"/>
                    <a:pt x="1577" y="0"/>
                  </a:cubicBezTo>
                  <a:cubicBezTo>
                    <a:pt x="1574" y="0"/>
                    <a:pt x="1574" y="0"/>
                    <a:pt x="1574" y="0"/>
                  </a:cubicBezTo>
                  <a:cubicBezTo>
                    <a:pt x="1574" y="67"/>
                    <a:pt x="1574" y="67"/>
                    <a:pt x="1574" y="67"/>
                  </a:cubicBezTo>
                  <a:cubicBezTo>
                    <a:pt x="1567" y="67"/>
                    <a:pt x="1567" y="67"/>
                    <a:pt x="1567" y="67"/>
                  </a:cubicBezTo>
                  <a:cubicBezTo>
                    <a:pt x="1567" y="78"/>
                    <a:pt x="1567" y="78"/>
                    <a:pt x="1567" y="78"/>
                  </a:cubicBezTo>
                  <a:cubicBezTo>
                    <a:pt x="1559" y="78"/>
                    <a:pt x="1559" y="78"/>
                    <a:pt x="1559" y="78"/>
                  </a:cubicBezTo>
                  <a:cubicBezTo>
                    <a:pt x="1543" y="84"/>
                    <a:pt x="1543" y="84"/>
                    <a:pt x="1543" y="84"/>
                  </a:cubicBezTo>
                  <a:cubicBezTo>
                    <a:pt x="1470" y="142"/>
                    <a:pt x="1470" y="142"/>
                    <a:pt x="1470" y="142"/>
                  </a:cubicBezTo>
                  <a:cubicBezTo>
                    <a:pt x="1437" y="147"/>
                    <a:pt x="1437" y="147"/>
                    <a:pt x="1437" y="147"/>
                  </a:cubicBezTo>
                  <a:cubicBezTo>
                    <a:pt x="1437" y="207"/>
                    <a:pt x="1437" y="207"/>
                    <a:pt x="1437" y="207"/>
                  </a:cubicBezTo>
                  <a:cubicBezTo>
                    <a:pt x="1387" y="207"/>
                    <a:pt x="1387" y="207"/>
                    <a:pt x="1387" y="207"/>
                  </a:cubicBezTo>
                  <a:cubicBezTo>
                    <a:pt x="1380" y="200"/>
                    <a:pt x="1380" y="200"/>
                    <a:pt x="1380" y="200"/>
                  </a:cubicBezTo>
                  <a:cubicBezTo>
                    <a:pt x="1369" y="200"/>
                    <a:pt x="1369" y="200"/>
                    <a:pt x="1369" y="200"/>
                  </a:cubicBezTo>
                  <a:cubicBezTo>
                    <a:pt x="1369" y="189"/>
                    <a:pt x="1369" y="189"/>
                    <a:pt x="1369" y="189"/>
                  </a:cubicBezTo>
                  <a:cubicBezTo>
                    <a:pt x="1325" y="189"/>
                    <a:pt x="1325" y="189"/>
                    <a:pt x="1325" y="189"/>
                  </a:cubicBezTo>
                  <a:cubicBezTo>
                    <a:pt x="1325" y="199"/>
                    <a:pt x="1325" y="199"/>
                    <a:pt x="1325" y="199"/>
                  </a:cubicBezTo>
                  <a:cubicBezTo>
                    <a:pt x="1309" y="206"/>
                    <a:pt x="1309" y="206"/>
                    <a:pt x="1309" y="206"/>
                  </a:cubicBezTo>
                  <a:cubicBezTo>
                    <a:pt x="1309" y="219"/>
                    <a:pt x="1309" y="219"/>
                    <a:pt x="1309" y="219"/>
                  </a:cubicBezTo>
                  <a:cubicBezTo>
                    <a:pt x="1284" y="219"/>
                    <a:pt x="1284" y="219"/>
                    <a:pt x="1284" y="219"/>
                  </a:cubicBezTo>
                  <a:cubicBezTo>
                    <a:pt x="1284" y="205"/>
                    <a:pt x="1284" y="205"/>
                    <a:pt x="1284" y="205"/>
                  </a:cubicBezTo>
                  <a:cubicBezTo>
                    <a:pt x="1262" y="205"/>
                    <a:pt x="1262" y="205"/>
                    <a:pt x="1262" y="205"/>
                  </a:cubicBezTo>
                  <a:cubicBezTo>
                    <a:pt x="1262" y="220"/>
                    <a:pt x="1262" y="220"/>
                    <a:pt x="1262" y="220"/>
                  </a:cubicBezTo>
                  <a:cubicBezTo>
                    <a:pt x="1241" y="220"/>
                    <a:pt x="1241" y="220"/>
                    <a:pt x="1241" y="220"/>
                  </a:cubicBezTo>
                  <a:cubicBezTo>
                    <a:pt x="1241" y="234"/>
                    <a:pt x="1241" y="234"/>
                    <a:pt x="1241" y="234"/>
                  </a:cubicBezTo>
                  <a:cubicBezTo>
                    <a:pt x="1183" y="234"/>
                    <a:pt x="1183" y="234"/>
                    <a:pt x="1183" y="234"/>
                  </a:cubicBezTo>
                  <a:cubicBezTo>
                    <a:pt x="1183" y="226"/>
                    <a:pt x="1183" y="226"/>
                    <a:pt x="1183" y="226"/>
                  </a:cubicBezTo>
                  <a:cubicBezTo>
                    <a:pt x="1143" y="226"/>
                    <a:pt x="1143" y="226"/>
                    <a:pt x="1143" y="226"/>
                  </a:cubicBezTo>
                  <a:cubicBezTo>
                    <a:pt x="1143" y="240"/>
                    <a:pt x="1143" y="240"/>
                    <a:pt x="1143" y="240"/>
                  </a:cubicBezTo>
                  <a:cubicBezTo>
                    <a:pt x="1091" y="240"/>
                    <a:pt x="1091" y="240"/>
                    <a:pt x="1091" y="240"/>
                  </a:cubicBezTo>
                  <a:cubicBezTo>
                    <a:pt x="1091" y="141"/>
                    <a:pt x="1091" y="141"/>
                    <a:pt x="1091" y="141"/>
                  </a:cubicBezTo>
                  <a:cubicBezTo>
                    <a:pt x="970" y="141"/>
                    <a:pt x="970" y="141"/>
                    <a:pt x="970" y="141"/>
                  </a:cubicBezTo>
                  <a:cubicBezTo>
                    <a:pt x="970" y="283"/>
                    <a:pt x="970" y="283"/>
                    <a:pt x="970" y="283"/>
                  </a:cubicBezTo>
                  <a:cubicBezTo>
                    <a:pt x="952" y="283"/>
                    <a:pt x="952" y="283"/>
                    <a:pt x="952" y="283"/>
                  </a:cubicBezTo>
                  <a:cubicBezTo>
                    <a:pt x="952" y="294"/>
                    <a:pt x="952" y="294"/>
                    <a:pt x="952" y="294"/>
                  </a:cubicBezTo>
                  <a:cubicBezTo>
                    <a:pt x="917" y="294"/>
                    <a:pt x="917" y="294"/>
                    <a:pt x="917" y="294"/>
                  </a:cubicBezTo>
                  <a:cubicBezTo>
                    <a:pt x="917" y="316"/>
                    <a:pt x="917" y="316"/>
                    <a:pt x="917" y="316"/>
                  </a:cubicBezTo>
                  <a:cubicBezTo>
                    <a:pt x="898" y="316"/>
                    <a:pt x="898" y="316"/>
                    <a:pt x="898" y="316"/>
                  </a:cubicBezTo>
                  <a:cubicBezTo>
                    <a:pt x="898" y="291"/>
                    <a:pt x="898" y="291"/>
                    <a:pt x="898" y="291"/>
                  </a:cubicBezTo>
                  <a:cubicBezTo>
                    <a:pt x="761" y="291"/>
                    <a:pt x="761" y="291"/>
                    <a:pt x="761" y="291"/>
                  </a:cubicBezTo>
                  <a:cubicBezTo>
                    <a:pt x="761" y="281"/>
                    <a:pt x="761" y="281"/>
                    <a:pt x="761" y="281"/>
                  </a:cubicBezTo>
                  <a:cubicBezTo>
                    <a:pt x="727" y="281"/>
                    <a:pt x="727" y="281"/>
                    <a:pt x="727" y="281"/>
                  </a:cubicBezTo>
                  <a:cubicBezTo>
                    <a:pt x="727" y="226"/>
                    <a:pt x="727" y="226"/>
                    <a:pt x="727" y="226"/>
                  </a:cubicBezTo>
                  <a:cubicBezTo>
                    <a:pt x="647" y="226"/>
                    <a:pt x="647" y="226"/>
                    <a:pt x="647" y="226"/>
                  </a:cubicBezTo>
                  <a:cubicBezTo>
                    <a:pt x="647" y="294"/>
                    <a:pt x="647" y="294"/>
                    <a:pt x="647" y="294"/>
                  </a:cubicBezTo>
                  <a:cubicBezTo>
                    <a:pt x="477" y="154"/>
                    <a:pt x="326" y="244"/>
                    <a:pt x="276" y="283"/>
                  </a:cubicBezTo>
                  <a:cubicBezTo>
                    <a:pt x="276" y="247"/>
                    <a:pt x="276" y="247"/>
                    <a:pt x="276" y="247"/>
                  </a:cubicBezTo>
                  <a:cubicBezTo>
                    <a:pt x="248" y="247"/>
                    <a:pt x="248" y="247"/>
                    <a:pt x="248" y="247"/>
                  </a:cubicBezTo>
                  <a:cubicBezTo>
                    <a:pt x="248" y="223"/>
                    <a:pt x="248" y="223"/>
                    <a:pt x="248" y="223"/>
                  </a:cubicBezTo>
                  <a:cubicBezTo>
                    <a:pt x="185" y="223"/>
                    <a:pt x="185" y="223"/>
                    <a:pt x="185" y="223"/>
                  </a:cubicBezTo>
                  <a:cubicBezTo>
                    <a:pt x="185" y="353"/>
                    <a:pt x="185" y="353"/>
                    <a:pt x="185" y="353"/>
                  </a:cubicBezTo>
                  <a:cubicBezTo>
                    <a:pt x="153" y="353"/>
                    <a:pt x="153" y="353"/>
                    <a:pt x="153" y="353"/>
                  </a:cubicBezTo>
                  <a:cubicBezTo>
                    <a:pt x="153" y="239"/>
                    <a:pt x="153" y="239"/>
                    <a:pt x="153" y="239"/>
                  </a:cubicBezTo>
                  <a:cubicBezTo>
                    <a:pt x="114" y="239"/>
                    <a:pt x="114" y="239"/>
                    <a:pt x="114" y="239"/>
                  </a:cubicBezTo>
                  <a:cubicBezTo>
                    <a:pt x="114" y="199"/>
                    <a:pt x="114" y="199"/>
                    <a:pt x="114" y="199"/>
                  </a:cubicBezTo>
                  <a:cubicBezTo>
                    <a:pt x="64" y="199"/>
                    <a:pt x="64" y="199"/>
                    <a:pt x="64" y="199"/>
                  </a:cubicBezTo>
                  <a:cubicBezTo>
                    <a:pt x="64" y="343"/>
                    <a:pt x="64" y="343"/>
                    <a:pt x="64" y="343"/>
                  </a:cubicBezTo>
                  <a:cubicBezTo>
                    <a:pt x="50" y="343"/>
                    <a:pt x="50" y="343"/>
                    <a:pt x="50" y="343"/>
                  </a:cubicBezTo>
                  <a:cubicBezTo>
                    <a:pt x="50" y="239"/>
                    <a:pt x="50" y="239"/>
                    <a:pt x="50" y="239"/>
                  </a:cubicBezTo>
                  <a:cubicBezTo>
                    <a:pt x="0" y="239"/>
                    <a:pt x="0" y="239"/>
                    <a:pt x="0" y="239"/>
                  </a:cubicBezTo>
                  <a:cubicBezTo>
                    <a:pt x="0" y="486"/>
                    <a:pt x="0" y="486"/>
                    <a:pt x="0" y="486"/>
                  </a:cubicBezTo>
                  <a:cubicBezTo>
                    <a:pt x="36" y="486"/>
                    <a:pt x="36" y="486"/>
                    <a:pt x="36" y="486"/>
                  </a:cubicBezTo>
                  <a:cubicBezTo>
                    <a:pt x="50" y="486"/>
                    <a:pt x="50" y="486"/>
                    <a:pt x="50" y="486"/>
                  </a:cubicBezTo>
                  <a:cubicBezTo>
                    <a:pt x="64" y="486"/>
                    <a:pt x="64" y="486"/>
                    <a:pt x="64" y="486"/>
                  </a:cubicBezTo>
                  <a:cubicBezTo>
                    <a:pt x="66" y="486"/>
                    <a:pt x="66" y="486"/>
                    <a:pt x="66" y="486"/>
                  </a:cubicBezTo>
                  <a:cubicBezTo>
                    <a:pt x="75" y="486"/>
                    <a:pt x="75" y="486"/>
                    <a:pt x="75" y="486"/>
                  </a:cubicBezTo>
                  <a:cubicBezTo>
                    <a:pt x="103" y="486"/>
                    <a:pt x="103" y="486"/>
                    <a:pt x="103" y="486"/>
                  </a:cubicBezTo>
                  <a:cubicBezTo>
                    <a:pt x="112" y="486"/>
                    <a:pt x="112" y="486"/>
                    <a:pt x="112" y="486"/>
                  </a:cubicBezTo>
                  <a:cubicBezTo>
                    <a:pt x="114" y="486"/>
                    <a:pt x="114" y="486"/>
                    <a:pt x="114" y="486"/>
                  </a:cubicBezTo>
                  <a:cubicBezTo>
                    <a:pt x="125" y="486"/>
                    <a:pt x="125" y="486"/>
                    <a:pt x="125" y="486"/>
                  </a:cubicBezTo>
                  <a:cubicBezTo>
                    <a:pt x="141" y="486"/>
                    <a:pt x="141" y="486"/>
                    <a:pt x="141" y="486"/>
                  </a:cubicBezTo>
                  <a:cubicBezTo>
                    <a:pt x="153" y="486"/>
                    <a:pt x="153" y="486"/>
                    <a:pt x="153" y="486"/>
                  </a:cubicBezTo>
                  <a:cubicBezTo>
                    <a:pt x="165" y="486"/>
                    <a:pt x="165" y="486"/>
                    <a:pt x="165" y="486"/>
                  </a:cubicBezTo>
                  <a:cubicBezTo>
                    <a:pt x="185" y="486"/>
                    <a:pt x="185" y="486"/>
                    <a:pt x="185" y="486"/>
                  </a:cubicBezTo>
                  <a:cubicBezTo>
                    <a:pt x="192" y="486"/>
                    <a:pt x="192" y="486"/>
                    <a:pt x="192" y="486"/>
                  </a:cubicBezTo>
                  <a:cubicBezTo>
                    <a:pt x="197" y="486"/>
                    <a:pt x="197" y="486"/>
                    <a:pt x="197" y="486"/>
                  </a:cubicBezTo>
                  <a:cubicBezTo>
                    <a:pt x="219" y="486"/>
                    <a:pt x="219" y="486"/>
                    <a:pt x="219" y="486"/>
                  </a:cubicBezTo>
                  <a:cubicBezTo>
                    <a:pt x="239" y="486"/>
                    <a:pt x="239" y="486"/>
                    <a:pt x="239" y="486"/>
                  </a:cubicBezTo>
                  <a:cubicBezTo>
                    <a:pt x="248" y="486"/>
                    <a:pt x="248" y="486"/>
                    <a:pt x="248" y="486"/>
                  </a:cubicBezTo>
                  <a:cubicBezTo>
                    <a:pt x="268" y="486"/>
                    <a:pt x="268" y="486"/>
                    <a:pt x="268" y="486"/>
                  </a:cubicBezTo>
                  <a:cubicBezTo>
                    <a:pt x="276" y="486"/>
                    <a:pt x="276" y="486"/>
                    <a:pt x="276" y="486"/>
                  </a:cubicBezTo>
                  <a:cubicBezTo>
                    <a:pt x="635" y="486"/>
                    <a:pt x="635" y="486"/>
                    <a:pt x="635" y="486"/>
                  </a:cubicBezTo>
                  <a:cubicBezTo>
                    <a:pt x="647" y="486"/>
                    <a:pt x="647" y="486"/>
                    <a:pt x="647" y="486"/>
                  </a:cubicBezTo>
                  <a:cubicBezTo>
                    <a:pt x="653" y="486"/>
                    <a:pt x="653" y="486"/>
                    <a:pt x="653" y="486"/>
                  </a:cubicBezTo>
                  <a:cubicBezTo>
                    <a:pt x="665" y="486"/>
                    <a:pt x="665" y="486"/>
                    <a:pt x="665" y="486"/>
                  </a:cubicBezTo>
                  <a:cubicBezTo>
                    <a:pt x="673" y="486"/>
                    <a:pt x="673" y="486"/>
                    <a:pt x="673" y="486"/>
                  </a:cubicBezTo>
                  <a:cubicBezTo>
                    <a:pt x="703" y="486"/>
                    <a:pt x="703" y="486"/>
                    <a:pt x="703" y="486"/>
                  </a:cubicBezTo>
                  <a:cubicBezTo>
                    <a:pt x="717" y="486"/>
                    <a:pt x="717" y="486"/>
                    <a:pt x="717" y="486"/>
                  </a:cubicBezTo>
                  <a:cubicBezTo>
                    <a:pt x="727" y="486"/>
                    <a:pt x="727" y="486"/>
                    <a:pt x="727" y="486"/>
                  </a:cubicBezTo>
                  <a:cubicBezTo>
                    <a:pt x="751" y="486"/>
                    <a:pt x="751" y="486"/>
                    <a:pt x="751" y="486"/>
                  </a:cubicBezTo>
                  <a:cubicBezTo>
                    <a:pt x="761" y="486"/>
                    <a:pt x="761" y="486"/>
                    <a:pt x="761" y="486"/>
                  </a:cubicBezTo>
                  <a:cubicBezTo>
                    <a:pt x="888" y="486"/>
                    <a:pt x="888" y="486"/>
                    <a:pt x="888" y="486"/>
                  </a:cubicBezTo>
                  <a:cubicBezTo>
                    <a:pt x="898" y="486"/>
                    <a:pt x="898" y="486"/>
                    <a:pt x="898" y="486"/>
                  </a:cubicBezTo>
                  <a:cubicBezTo>
                    <a:pt x="917" y="486"/>
                    <a:pt x="917" y="486"/>
                    <a:pt x="917" y="486"/>
                  </a:cubicBezTo>
                  <a:cubicBezTo>
                    <a:pt x="926" y="486"/>
                    <a:pt x="926" y="486"/>
                    <a:pt x="926" y="486"/>
                  </a:cubicBezTo>
                  <a:cubicBezTo>
                    <a:pt x="929" y="486"/>
                    <a:pt x="929" y="486"/>
                    <a:pt x="929" y="486"/>
                  </a:cubicBezTo>
                  <a:cubicBezTo>
                    <a:pt x="930" y="486"/>
                    <a:pt x="930" y="486"/>
                    <a:pt x="930" y="486"/>
                  </a:cubicBezTo>
                  <a:cubicBezTo>
                    <a:pt x="945" y="486"/>
                    <a:pt x="945" y="486"/>
                    <a:pt x="945" y="486"/>
                  </a:cubicBezTo>
                  <a:cubicBezTo>
                    <a:pt x="952" y="486"/>
                    <a:pt x="952" y="486"/>
                    <a:pt x="952" y="486"/>
                  </a:cubicBezTo>
                  <a:cubicBezTo>
                    <a:pt x="961" y="486"/>
                    <a:pt x="961" y="486"/>
                    <a:pt x="961" y="486"/>
                  </a:cubicBezTo>
                  <a:cubicBezTo>
                    <a:pt x="970" y="486"/>
                    <a:pt x="970" y="486"/>
                    <a:pt x="970" y="486"/>
                  </a:cubicBezTo>
                  <a:cubicBezTo>
                    <a:pt x="977" y="486"/>
                    <a:pt x="977" y="486"/>
                    <a:pt x="977" y="486"/>
                  </a:cubicBezTo>
                  <a:cubicBezTo>
                    <a:pt x="1087" y="486"/>
                    <a:pt x="1087" y="486"/>
                    <a:pt x="1087" y="486"/>
                  </a:cubicBezTo>
                  <a:cubicBezTo>
                    <a:pt x="1091" y="486"/>
                    <a:pt x="1091" y="486"/>
                    <a:pt x="1091" y="486"/>
                  </a:cubicBezTo>
                  <a:cubicBezTo>
                    <a:pt x="1143" y="486"/>
                    <a:pt x="1143" y="486"/>
                    <a:pt x="1143" y="486"/>
                  </a:cubicBezTo>
                  <a:cubicBezTo>
                    <a:pt x="1147" y="486"/>
                    <a:pt x="1147" y="486"/>
                    <a:pt x="1147" y="486"/>
                  </a:cubicBezTo>
                  <a:cubicBezTo>
                    <a:pt x="1183" y="486"/>
                    <a:pt x="1183" y="486"/>
                    <a:pt x="1183" y="486"/>
                  </a:cubicBezTo>
                  <a:cubicBezTo>
                    <a:pt x="1484" y="486"/>
                    <a:pt x="1484" y="486"/>
                    <a:pt x="1484" y="486"/>
                  </a:cubicBezTo>
                  <a:cubicBezTo>
                    <a:pt x="1491" y="486"/>
                    <a:pt x="1491" y="486"/>
                    <a:pt x="1491" y="486"/>
                  </a:cubicBezTo>
                  <a:cubicBezTo>
                    <a:pt x="1494" y="486"/>
                    <a:pt x="1494" y="486"/>
                    <a:pt x="1494" y="486"/>
                  </a:cubicBezTo>
                  <a:cubicBezTo>
                    <a:pt x="1514" y="486"/>
                    <a:pt x="1514" y="486"/>
                    <a:pt x="1514" y="486"/>
                  </a:cubicBezTo>
                  <a:cubicBezTo>
                    <a:pt x="1515" y="486"/>
                    <a:pt x="1515" y="486"/>
                    <a:pt x="1515" y="486"/>
                  </a:cubicBezTo>
                  <a:cubicBezTo>
                    <a:pt x="1524" y="486"/>
                    <a:pt x="1524" y="486"/>
                    <a:pt x="1524" y="486"/>
                  </a:cubicBezTo>
                  <a:cubicBezTo>
                    <a:pt x="1571" y="486"/>
                    <a:pt x="1571" y="486"/>
                    <a:pt x="1571" y="486"/>
                  </a:cubicBezTo>
                  <a:cubicBezTo>
                    <a:pt x="1603" y="486"/>
                    <a:pt x="1603" y="486"/>
                    <a:pt x="1603" y="486"/>
                  </a:cubicBezTo>
                  <a:cubicBezTo>
                    <a:pt x="1671" y="486"/>
                    <a:pt x="1671" y="486"/>
                    <a:pt x="1671" y="486"/>
                  </a:cubicBezTo>
                  <a:cubicBezTo>
                    <a:pt x="1671" y="78"/>
                    <a:pt x="1671" y="78"/>
                    <a:pt x="1671" y="78"/>
                  </a:cubicBezTo>
                  <a:lnTo>
                    <a:pt x="1607" y="78"/>
                  </a:lnTo>
                  <a:close/>
                  <a:moveTo>
                    <a:pt x="304" y="376"/>
                  </a:moveTo>
                  <a:cubicBezTo>
                    <a:pt x="281" y="376"/>
                    <a:pt x="281" y="376"/>
                    <a:pt x="281" y="376"/>
                  </a:cubicBezTo>
                  <a:cubicBezTo>
                    <a:pt x="281" y="369"/>
                    <a:pt x="281" y="369"/>
                    <a:pt x="281" y="369"/>
                  </a:cubicBezTo>
                  <a:cubicBezTo>
                    <a:pt x="304" y="369"/>
                    <a:pt x="304" y="369"/>
                    <a:pt x="304" y="369"/>
                  </a:cubicBezTo>
                  <a:lnTo>
                    <a:pt x="304" y="376"/>
                  </a:lnTo>
                  <a:close/>
                  <a:moveTo>
                    <a:pt x="304" y="365"/>
                  </a:moveTo>
                  <a:cubicBezTo>
                    <a:pt x="281" y="365"/>
                    <a:pt x="281" y="365"/>
                    <a:pt x="281" y="365"/>
                  </a:cubicBezTo>
                  <a:cubicBezTo>
                    <a:pt x="281" y="357"/>
                    <a:pt x="281" y="357"/>
                    <a:pt x="281" y="357"/>
                  </a:cubicBezTo>
                  <a:cubicBezTo>
                    <a:pt x="304" y="357"/>
                    <a:pt x="304" y="357"/>
                    <a:pt x="304" y="357"/>
                  </a:cubicBezTo>
                  <a:lnTo>
                    <a:pt x="304" y="365"/>
                  </a:lnTo>
                  <a:close/>
                  <a:moveTo>
                    <a:pt x="304" y="354"/>
                  </a:moveTo>
                  <a:cubicBezTo>
                    <a:pt x="281" y="354"/>
                    <a:pt x="281" y="354"/>
                    <a:pt x="281" y="354"/>
                  </a:cubicBezTo>
                  <a:cubicBezTo>
                    <a:pt x="281" y="346"/>
                    <a:pt x="281" y="346"/>
                    <a:pt x="281" y="346"/>
                  </a:cubicBezTo>
                  <a:cubicBezTo>
                    <a:pt x="304" y="346"/>
                    <a:pt x="304" y="346"/>
                    <a:pt x="304" y="346"/>
                  </a:cubicBezTo>
                  <a:lnTo>
                    <a:pt x="304" y="354"/>
                  </a:lnTo>
                  <a:close/>
                  <a:moveTo>
                    <a:pt x="334" y="376"/>
                  </a:moveTo>
                  <a:cubicBezTo>
                    <a:pt x="311" y="376"/>
                    <a:pt x="311" y="376"/>
                    <a:pt x="311" y="376"/>
                  </a:cubicBezTo>
                  <a:cubicBezTo>
                    <a:pt x="311" y="369"/>
                    <a:pt x="311" y="369"/>
                    <a:pt x="311" y="369"/>
                  </a:cubicBezTo>
                  <a:cubicBezTo>
                    <a:pt x="334" y="369"/>
                    <a:pt x="334" y="369"/>
                    <a:pt x="334" y="369"/>
                  </a:cubicBezTo>
                  <a:lnTo>
                    <a:pt x="334" y="376"/>
                  </a:lnTo>
                  <a:close/>
                  <a:moveTo>
                    <a:pt x="334" y="365"/>
                  </a:moveTo>
                  <a:cubicBezTo>
                    <a:pt x="311" y="365"/>
                    <a:pt x="311" y="365"/>
                    <a:pt x="311" y="365"/>
                  </a:cubicBezTo>
                  <a:cubicBezTo>
                    <a:pt x="311" y="357"/>
                    <a:pt x="311" y="357"/>
                    <a:pt x="311" y="357"/>
                  </a:cubicBezTo>
                  <a:cubicBezTo>
                    <a:pt x="334" y="357"/>
                    <a:pt x="334" y="357"/>
                    <a:pt x="334" y="357"/>
                  </a:cubicBezTo>
                  <a:lnTo>
                    <a:pt x="334" y="365"/>
                  </a:lnTo>
                  <a:close/>
                  <a:moveTo>
                    <a:pt x="334" y="354"/>
                  </a:moveTo>
                  <a:cubicBezTo>
                    <a:pt x="311" y="354"/>
                    <a:pt x="311" y="354"/>
                    <a:pt x="311" y="354"/>
                  </a:cubicBezTo>
                  <a:cubicBezTo>
                    <a:pt x="311" y="346"/>
                    <a:pt x="311" y="346"/>
                    <a:pt x="311" y="346"/>
                  </a:cubicBezTo>
                  <a:cubicBezTo>
                    <a:pt x="334" y="346"/>
                    <a:pt x="334" y="346"/>
                    <a:pt x="334" y="346"/>
                  </a:cubicBezTo>
                  <a:lnTo>
                    <a:pt x="334" y="354"/>
                  </a:lnTo>
                  <a:close/>
                  <a:moveTo>
                    <a:pt x="364" y="376"/>
                  </a:moveTo>
                  <a:cubicBezTo>
                    <a:pt x="341" y="376"/>
                    <a:pt x="341" y="376"/>
                    <a:pt x="341" y="376"/>
                  </a:cubicBezTo>
                  <a:cubicBezTo>
                    <a:pt x="341" y="369"/>
                    <a:pt x="341" y="369"/>
                    <a:pt x="341" y="369"/>
                  </a:cubicBezTo>
                  <a:cubicBezTo>
                    <a:pt x="364" y="369"/>
                    <a:pt x="364" y="369"/>
                    <a:pt x="364" y="369"/>
                  </a:cubicBezTo>
                  <a:lnTo>
                    <a:pt x="364" y="376"/>
                  </a:lnTo>
                  <a:close/>
                  <a:moveTo>
                    <a:pt x="364" y="365"/>
                  </a:moveTo>
                  <a:cubicBezTo>
                    <a:pt x="341" y="365"/>
                    <a:pt x="341" y="365"/>
                    <a:pt x="341" y="365"/>
                  </a:cubicBezTo>
                  <a:cubicBezTo>
                    <a:pt x="341" y="357"/>
                    <a:pt x="341" y="357"/>
                    <a:pt x="341" y="357"/>
                  </a:cubicBezTo>
                  <a:cubicBezTo>
                    <a:pt x="364" y="357"/>
                    <a:pt x="364" y="357"/>
                    <a:pt x="364" y="357"/>
                  </a:cubicBezTo>
                  <a:lnTo>
                    <a:pt x="364" y="365"/>
                  </a:lnTo>
                  <a:close/>
                  <a:moveTo>
                    <a:pt x="364" y="354"/>
                  </a:moveTo>
                  <a:cubicBezTo>
                    <a:pt x="341" y="354"/>
                    <a:pt x="341" y="354"/>
                    <a:pt x="341" y="354"/>
                  </a:cubicBezTo>
                  <a:cubicBezTo>
                    <a:pt x="341" y="346"/>
                    <a:pt x="341" y="346"/>
                    <a:pt x="341" y="346"/>
                  </a:cubicBezTo>
                  <a:cubicBezTo>
                    <a:pt x="364" y="346"/>
                    <a:pt x="364" y="346"/>
                    <a:pt x="364" y="346"/>
                  </a:cubicBezTo>
                  <a:lnTo>
                    <a:pt x="364" y="354"/>
                  </a:lnTo>
                  <a:close/>
                  <a:moveTo>
                    <a:pt x="447" y="376"/>
                  </a:moveTo>
                  <a:cubicBezTo>
                    <a:pt x="424" y="376"/>
                    <a:pt x="424" y="376"/>
                    <a:pt x="424" y="376"/>
                  </a:cubicBezTo>
                  <a:cubicBezTo>
                    <a:pt x="424" y="369"/>
                    <a:pt x="424" y="369"/>
                    <a:pt x="424" y="369"/>
                  </a:cubicBezTo>
                  <a:cubicBezTo>
                    <a:pt x="447" y="369"/>
                    <a:pt x="447" y="369"/>
                    <a:pt x="447" y="369"/>
                  </a:cubicBezTo>
                  <a:lnTo>
                    <a:pt x="447" y="376"/>
                  </a:lnTo>
                  <a:close/>
                  <a:moveTo>
                    <a:pt x="447" y="365"/>
                  </a:moveTo>
                  <a:cubicBezTo>
                    <a:pt x="424" y="365"/>
                    <a:pt x="424" y="365"/>
                    <a:pt x="424" y="365"/>
                  </a:cubicBezTo>
                  <a:cubicBezTo>
                    <a:pt x="424" y="357"/>
                    <a:pt x="424" y="357"/>
                    <a:pt x="424" y="357"/>
                  </a:cubicBezTo>
                  <a:cubicBezTo>
                    <a:pt x="447" y="357"/>
                    <a:pt x="447" y="357"/>
                    <a:pt x="447" y="357"/>
                  </a:cubicBezTo>
                  <a:lnTo>
                    <a:pt x="447" y="365"/>
                  </a:lnTo>
                  <a:close/>
                  <a:moveTo>
                    <a:pt x="447" y="354"/>
                  </a:moveTo>
                  <a:cubicBezTo>
                    <a:pt x="424" y="354"/>
                    <a:pt x="424" y="354"/>
                    <a:pt x="424" y="354"/>
                  </a:cubicBezTo>
                  <a:cubicBezTo>
                    <a:pt x="424" y="346"/>
                    <a:pt x="424" y="346"/>
                    <a:pt x="424" y="346"/>
                  </a:cubicBezTo>
                  <a:cubicBezTo>
                    <a:pt x="447" y="346"/>
                    <a:pt x="447" y="346"/>
                    <a:pt x="447" y="346"/>
                  </a:cubicBezTo>
                  <a:lnTo>
                    <a:pt x="447" y="354"/>
                  </a:lnTo>
                  <a:close/>
                  <a:moveTo>
                    <a:pt x="477" y="376"/>
                  </a:moveTo>
                  <a:cubicBezTo>
                    <a:pt x="454" y="376"/>
                    <a:pt x="454" y="376"/>
                    <a:pt x="454" y="376"/>
                  </a:cubicBezTo>
                  <a:cubicBezTo>
                    <a:pt x="454" y="369"/>
                    <a:pt x="454" y="369"/>
                    <a:pt x="454" y="369"/>
                  </a:cubicBezTo>
                  <a:cubicBezTo>
                    <a:pt x="477" y="369"/>
                    <a:pt x="477" y="369"/>
                    <a:pt x="477" y="369"/>
                  </a:cubicBezTo>
                  <a:lnTo>
                    <a:pt x="477" y="376"/>
                  </a:lnTo>
                  <a:close/>
                  <a:moveTo>
                    <a:pt x="477" y="365"/>
                  </a:moveTo>
                  <a:cubicBezTo>
                    <a:pt x="454" y="365"/>
                    <a:pt x="454" y="365"/>
                    <a:pt x="454" y="365"/>
                  </a:cubicBezTo>
                  <a:cubicBezTo>
                    <a:pt x="454" y="357"/>
                    <a:pt x="454" y="357"/>
                    <a:pt x="454" y="357"/>
                  </a:cubicBezTo>
                  <a:cubicBezTo>
                    <a:pt x="477" y="357"/>
                    <a:pt x="477" y="357"/>
                    <a:pt x="477" y="357"/>
                  </a:cubicBezTo>
                  <a:lnTo>
                    <a:pt x="477" y="365"/>
                  </a:lnTo>
                  <a:close/>
                  <a:moveTo>
                    <a:pt x="477" y="354"/>
                  </a:moveTo>
                  <a:cubicBezTo>
                    <a:pt x="454" y="354"/>
                    <a:pt x="454" y="354"/>
                    <a:pt x="454" y="354"/>
                  </a:cubicBezTo>
                  <a:cubicBezTo>
                    <a:pt x="454" y="346"/>
                    <a:pt x="454" y="346"/>
                    <a:pt x="454" y="346"/>
                  </a:cubicBezTo>
                  <a:cubicBezTo>
                    <a:pt x="477" y="346"/>
                    <a:pt x="477" y="346"/>
                    <a:pt x="477" y="346"/>
                  </a:cubicBezTo>
                  <a:lnTo>
                    <a:pt x="477" y="354"/>
                  </a:lnTo>
                  <a:close/>
                  <a:moveTo>
                    <a:pt x="507" y="376"/>
                  </a:moveTo>
                  <a:cubicBezTo>
                    <a:pt x="484" y="376"/>
                    <a:pt x="484" y="376"/>
                    <a:pt x="484" y="376"/>
                  </a:cubicBezTo>
                  <a:cubicBezTo>
                    <a:pt x="484" y="369"/>
                    <a:pt x="484" y="369"/>
                    <a:pt x="484" y="369"/>
                  </a:cubicBezTo>
                  <a:cubicBezTo>
                    <a:pt x="507" y="369"/>
                    <a:pt x="507" y="369"/>
                    <a:pt x="507" y="369"/>
                  </a:cubicBezTo>
                  <a:lnTo>
                    <a:pt x="507" y="376"/>
                  </a:lnTo>
                  <a:close/>
                  <a:moveTo>
                    <a:pt x="507" y="365"/>
                  </a:moveTo>
                  <a:cubicBezTo>
                    <a:pt x="484" y="365"/>
                    <a:pt x="484" y="365"/>
                    <a:pt x="484" y="365"/>
                  </a:cubicBezTo>
                  <a:cubicBezTo>
                    <a:pt x="484" y="357"/>
                    <a:pt x="484" y="357"/>
                    <a:pt x="484" y="357"/>
                  </a:cubicBezTo>
                  <a:cubicBezTo>
                    <a:pt x="507" y="357"/>
                    <a:pt x="507" y="357"/>
                    <a:pt x="507" y="357"/>
                  </a:cubicBezTo>
                  <a:lnTo>
                    <a:pt x="507" y="365"/>
                  </a:lnTo>
                  <a:close/>
                  <a:moveTo>
                    <a:pt x="507" y="354"/>
                  </a:moveTo>
                  <a:cubicBezTo>
                    <a:pt x="484" y="354"/>
                    <a:pt x="484" y="354"/>
                    <a:pt x="484" y="354"/>
                  </a:cubicBezTo>
                  <a:cubicBezTo>
                    <a:pt x="484" y="346"/>
                    <a:pt x="484" y="346"/>
                    <a:pt x="484" y="346"/>
                  </a:cubicBezTo>
                  <a:cubicBezTo>
                    <a:pt x="507" y="346"/>
                    <a:pt x="507" y="346"/>
                    <a:pt x="507" y="346"/>
                  </a:cubicBezTo>
                  <a:lnTo>
                    <a:pt x="507" y="354"/>
                  </a:lnTo>
                  <a:close/>
                  <a:moveTo>
                    <a:pt x="416" y="246"/>
                  </a:moveTo>
                  <a:cubicBezTo>
                    <a:pt x="551" y="224"/>
                    <a:pt x="641" y="326"/>
                    <a:pt x="641" y="326"/>
                  </a:cubicBezTo>
                  <a:cubicBezTo>
                    <a:pt x="511" y="326"/>
                    <a:pt x="511" y="326"/>
                    <a:pt x="511" y="326"/>
                  </a:cubicBezTo>
                  <a:cubicBezTo>
                    <a:pt x="482" y="263"/>
                    <a:pt x="416" y="246"/>
                    <a:pt x="416" y="246"/>
                  </a:cubicBezTo>
                  <a:close/>
                  <a:moveTo>
                    <a:pt x="590" y="376"/>
                  </a:moveTo>
                  <a:cubicBezTo>
                    <a:pt x="568" y="376"/>
                    <a:pt x="568" y="376"/>
                    <a:pt x="568" y="376"/>
                  </a:cubicBezTo>
                  <a:cubicBezTo>
                    <a:pt x="568" y="369"/>
                    <a:pt x="568" y="369"/>
                    <a:pt x="568" y="369"/>
                  </a:cubicBezTo>
                  <a:cubicBezTo>
                    <a:pt x="590" y="369"/>
                    <a:pt x="590" y="369"/>
                    <a:pt x="590" y="369"/>
                  </a:cubicBezTo>
                  <a:lnTo>
                    <a:pt x="590" y="376"/>
                  </a:lnTo>
                  <a:close/>
                  <a:moveTo>
                    <a:pt x="590" y="365"/>
                  </a:moveTo>
                  <a:cubicBezTo>
                    <a:pt x="568" y="365"/>
                    <a:pt x="568" y="365"/>
                    <a:pt x="568" y="365"/>
                  </a:cubicBezTo>
                  <a:cubicBezTo>
                    <a:pt x="568" y="357"/>
                    <a:pt x="568" y="357"/>
                    <a:pt x="568" y="357"/>
                  </a:cubicBezTo>
                  <a:cubicBezTo>
                    <a:pt x="590" y="357"/>
                    <a:pt x="590" y="357"/>
                    <a:pt x="590" y="357"/>
                  </a:cubicBezTo>
                  <a:lnTo>
                    <a:pt x="590" y="365"/>
                  </a:lnTo>
                  <a:close/>
                  <a:moveTo>
                    <a:pt x="590" y="354"/>
                  </a:moveTo>
                  <a:cubicBezTo>
                    <a:pt x="568" y="354"/>
                    <a:pt x="568" y="354"/>
                    <a:pt x="568" y="354"/>
                  </a:cubicBezTo>
                  <a:cubicBezTo>
                    <a:pt x="568" y="346"/>
                    <a:pt x="568" y="346"/>
                    <a:pt x="568" y="346"/>
                  </a:cubicBezTo>
                  <a:cubicBezTo>
                    <a:pt x="590" y="346"/>
                    <a:pt x="590" y="346"/>
                    <a:pt x="590" y="346"/>
                  </a:cubicBezTo>
                  <a:lnTo>
                    <a:pt x="590" y="354"/>
                  </a:lnTo>
                  <a:close/>
                  <a:moveTo>
                    <a:pt x="620" y="376"/>
                  </a:moveTo>
                  <a:cubicBezTo>
                    <a:pt x="598" y="376"/>
                    <a:pt x="598" y="376"/>
                    <a:pt x="598" y="376"/>
                  </a:cubicBezTo>
                  <a:cubicBezTo>
                    <a:pt x="598" y="369"/>
                    <a:pt x="598" y="369"/>
                    <a:pt x="598" y="369"/>
                  </a:cubicBezTo>
                  <a:cubicBezTo>
                    <a:pt x="620" y="369"/>
                    <a:pt x="620" y="369"/>
                    <a:pt x="620" y="369"/>
                  </a:cubicBezTo>
                  <a:lnTo>
                    <a:pt x="620" y="376"/>
                  </a:lnTo>
                  <a:close/>
                  <a:moveTo>
                    <a:pt x="620" y="365"/>
                  </a:moveTo>
                  <a:cubicBezTo>
                    <a:pt x="598" y="365"/>
                    <a:pt x="598" y="365"/>
                    <a:pt x="598" y="365"/>
                  </a:cubicBezTo>
                  <a:cubicBezTo>
                    <a:pt x="598" y="357"/>
                    <a:pt x="598" y="357"/>
                    <a:pt x="598" y="357"/>
                  </a:cubicBezTo>
                  <a:cubicBezTo>
                    <a:pt x="620" y="357"/>
                    <a:pt x="620" y="357"/>
                    <a:pt x="620" y="357"/>
                  </a:cubicBezTo>
                  <a:lnTo>
                    <a:pt x="620" y="365"/>
                  </a:lnTo>
                  <a:close/>
                  <a:moveTo>
                    <a:pt x="620" y="354"/>
                  </a:moveTo>
                  <a:cubicBezTo>
                    <a:pt x="598" y="354"/>
                    <a:pt x="598" y="354"/>
                    <a:pt x="598" y="354"/>
                  </a:cubicBezTo>
                  <a:cubicBezTo>
                    <a:pt x="598" y="346"/>
                    <a:pt x="598" y="346"/>
                    <a:pt x="598" y="346"/>
                  </a:cubicBezTo>
                  <a:cubicBezTo>
                    <a:pt x="620" y="346"/>
                    <a:pt x="620" y="346"/>
                    <a:pt x="620" y="346"/>
                  </a:cubicBezTo>
                  <a:lnTo>
                    <a:pt x="620" y="354"/>
                  </a:lnTo>
                  <a:close/>
                  <a:moveTo>
                    <a:pt x="650" y="376"/>
                  </a:moveTo>
                  <a:cubicBezTo>
                    <a:pt x="628" y="376"/>
                    <a:pt x="628" y="376"/>
                    <a:pt x="628" y="376"/>
                  </a:cubicBezTo>
                  <a:cubicBezTo>
                    <a:pt x="628" y="369"/>
                    <a:pt x="628" y="369"/>
                    <a:pt x="628" y="369"/>
                  </a:cubicBezTo>
                  <a:cubicBezTo>
                    <a:pt x="650" y="369"/>
                    <a:pt x="650" y="369"/>
                    <a:pt x="650" y="369"/>
                  </a:cubicBezTo>
                  <a:lnTo>
                    <a:pt x="650" y="376"/>
                  </a:lnTo>
                  <a:close/>
                  <a:moveTo>
                    <a:pt x="650" y="365"/>
                  </a:moveTo>
                  <a:cubicBezTo>
                    <a:pt x="628" y="365"/>
                    <a:pt x="628" y="365"/>
                    <a:pt x="628" y="365"/>
                  </a:cubicBezTo>
                  <a:cubicBezTo>
                    <a:pt x="628" y="357"/>
                    <a:pt x="628" y="357"/>
                    <a:pt x="628" y="357"/>
                  </a:cubicBezTo>
                  <a:cubicBezTo>
                    <a:pt x="650" y="357"/>
                    <a:pt x="650" y="357"/>
                    <a:pt x="650" y="357"/>
                  </a:cubicBezTo>
                  <a:lnTo>
                    <a:pt x="650" y="365"/>
                  </a:lnTo>
                  <a:close/>
                  <a:moveTo>
                    <a:pt x="650" y="354"/>
                  </a:moveTo>
                  <a:cubicBezTo>
                    <a:pt x="628" y="354"/>
                    <a:pt x="628" y="354"/>
                    <a:pt x="628" y="354"/>
                  </a:cubicBezTo>
                  <a:cubicBezTo>
                    <a:pt x="628" y="346"/>
                    <a:pt x="628" y="346"/>
                    <a:pt x="628" y="346"/>
                  </a:cubicBezTo>
                  <a:cubicBezTo>
                    <a:pt x="650" y="346"/>
                    <a:pt x="650" y="346"/>
                    <a:pt x="650" y="346"/>
                  </a:cubicBezTo>
                  <a:lnTo>
                    <a:pt x="650" y="354"/>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z="1600"/>
            </a:p>
          </p:txBody>
        </p:sp>
        <p:grpSp>
          <p:nvGrpSpPr>
            <p:cNvPr id="102" name="Group 101"/>
            <p:cNvGrpSpPr/>
            <p:nvPr userDrawn="1"/>
          </p:nvGrpSpPr>
          <p:grpSpPr>
            <a:xfrm>
              <a:off x="0" y="5397500"/>
              <a:ext cx="3292189" cy="1597025"/>
              <a:chOff x="0" y="5691798"/>
              <a:chExt cx="3292189" cy="1302727"/>
            </a:xfrm>
          </p:grpSpPr>
          <p:sp>
            <p:nvSpPr>
              <p:cNvPr id="94" name="Rectangle 93"/>
              <p:cNvSpPr/>
              <p:nvPr userDrawn="1"/>
            </p:nvSpPr>
            <p:spPr bwMode="auto">
              <a:xfrm>
                <a:off x="2560677" y="6148993"/>
                <a:ext cx="731512" cy="845532"/>
              </a:xfrm>
              <a:prstGeom prst="rect">
                <a:avLst/>
              </a:prstGeom>
              <a:solidFill>
                <a:schemeClr val="accent4"/>
              </a:solidFill>
              <a:ln>
                <a:noFill/>
              </a:ln>
            </p:spPr>
            <p:txBody>
              <a:bodyPr vert="horz" wrap="square" lIns="91440" tIns="45720" rIns="91440" bIns="45720" numCol="1" anchor="t" anchorCtr="0" compatLnSpc="1">
                <a:prstTxWarp prst="textNoShape">
                  <a:avLst/>
                </a:prstTxWarp>
              </a:bodyPr>
              <a:lstStyle/>
              <a:p>
                <a:pPr lvl="0"/>
                <a:endParaRPr lang="en-US" sz="1600" dirty="0" err="1">
                  <a:solidFill>
                    <a:schemeClr val="tx1"/>
                  </a:solidFill>
                </a:endParaRPr>
              </a:p>
            </p:txBody>
          </p:sp>
          <p:sp>
            <p:nvSpPr>
              <p:cNvPr id="95" name="Rectangle 94"/>
              <p:cNvSpPr/>
              <p:nvPr userDrawn="1"/>
            </p:nvSpPr>
            <p:spPr bwMode="auto">
              <a:xfrm>
                <a:off x="2012043" y="5966115"/>
                <a:ext cx="731512" cy="1028410"/>
              </a:xfrm>
              <a:prstGeom prst="rect">
                <a:avLst/>
              </a:prstGeom>
              <a:solidFill>
                <a:schemeClr val="accent4"/>
              </a:solidFill>
              <a:ln>
                <a:noFill/>
              </a:ln>
            </p:spPr>
            <p:txBody>
              <a:bodyPr vert="horz" wrap="square" lIns="91440" tIns="45720" rIns="91440" bIns="45720" numCol="1" anchor="t" anchorCtr="0" compatLnSpc="1">
                <a:prstTxWarp prst="textNoShape">
                  <a:avLst/>
                </a:prstTxWarp>
              </a:bodyPr>
              <a:lstStyle/>
              <a:p>
                <a:pPr lvl="0"/>
                <a:endParaRPr lang="en-US" sz="1600" dirty="0" err="1">
                  <a:solidFill>
                    <a:schemeClr val="tx1"/>
                  </a:solidFill>
                </a:endParaRPr>
              </a:p>
            </p:txBody>
          </p:sp>
          <p:sp>
            <p:nvSpPr>
              <p:cNvPr id="96" name="Rectangle 95"/>
              <p:cNvSpPr/>
              <p:nvPr userDrawn="1"/>
            </p:nvSpPr>
            <p:spPr bwMode="auto">
              <a:xfrm>
                <a:off x="1554847" y="5691798"/>
                <a:ext cx="457195" cy="1302727"/>
              </a:xfrm>
              <a:prstGeom prst="rect">
                <a:avLst/>
              </a:prstGeom>
              <a:solidFill>
                <a:schemeClr val="accent4"/>
              </a:solidFill>
              <a:ln>
                <a:noFill/>
              </a:ln>
            </p:spPr>
            <p:txBody>
              <a:bodyPr vert="horz" wrap="square" lIns="91440" tIns="45720" rIns="91440" bIns="45720" numCol="1" anchor="t" anchorCtr="0" compatLnSpc="1">
                <a:prstTxWarp prst="textNoShape">
                  <a:avLst/>
                </a:prstTxWarp>
              </a:bodyPr>
              <a:lstStyle/>
              <a:p>
                <a:pPr lvl="0"/>
                <a:endParaRPr lang="en-US" sz="1600" dirty="0" err="1">
                  <a:solidFill>
                    <a:schemeClr val="tx1"/>
                  </a:solidFill>
                </a:endParaRPr>
              </a:p>
            </p:txBody>
          </p:sp>
          <p:sp>
            <p:nvSpPr>
              <p:cNvPr id="97" name="Rectangle 96"/>
              <p:cNvSpPr/>
              <p:nvPr userDrawn="1"/>
            </p:nvSpPr>
            <p:spPr bwMode="auto">
              <a:xfrm>
                <a:off x="1097653" y="5966115"/>
                <a:ext cx="457195" cy="1028410"/>
              </a:xfrm>
              <a:prstGeom prst="rect">
                <a:avLst/>
              </a:prstGeom>
              <a:solidFill>
                <a:schemeClr val="accent4"/>
              </a:solidFill>
              <a:ln>
                <a:noFill/>
              </a:ln>
            </p:spPr>
            <p:txBody>
              <a:bodyPr vert="horz" wrap="square" lIns="91440" tIns="45720" rIns="91440" bIns="45720" numCol="1" anchor="t" anchorCtr="0" compatLnSpc="1">
                <a:prstTxWarp prst="textNoShape">
                  <a:avLst/>
                </a:prstTxWarp>
              </a:bodyPr>
              <a:lstStyle/>
              <a:p>
                <a:pPr lvl="0"/>
                <a:endParaRPr lang="en-US" sz="1600" dirty="0" err="1">
                  <a:solidFill>
                    <a:schemeClr val="tx1"/>
                  </a:solidFill>
                </a:endParaRPr>
              </a:p>
            </p:txBody>
          </p:sp>
          <p:sp>
            <p:nvSpPr>
              <p:cNvPr id="98" name="Rectangle 97"/>
              <p:cNvSpPr/>
              <p:nvPr userDrawn="1"/>
            </p:nvSpPr>
            <p:spPr bwMode="auto">
              <a:xfrm>
                <a:off x="823336" y="5783263"/>
                <a:ext cx="274317" cy="1211262"/>
              </a:xfrm>
              <a:prstGeom prst="rect">
                <a:avLst/>
              </a:prstGeom>
              <a:solidFill>
                <a:schemeClr val="accent4"/>
              </a:solidFill>
              <a:ln>
                <a:noFill/>
              </a:ln>
            </p:spPr>
            <p:txBody>
              <a:bodyPr vert="horz" wrap="square" lIns="91440" tIns="45720" rIns="91440" bIns="45720" numCol="1" anchor="t" anchorCtr="0" compatLnSpc="1">
                <a:prstTxWarp prst="textNoShape">
                  <a:avLst/>
                </a:prstTxWarp>
              </a:bodyPr>
              <a:lstStyle/>
              <a:p>
                <a:pPr lvl="0"/>
                <a:endParaRPr lang="en-US" sz="1600" dirty="0" err="1">
                  <a:solidFill>
                    <a:schemeClr val="tx1"/>
                  </a:solidFill>
                </a:endParaRPr>
              </a:p>
            </p:txBody>
          </p:sp>
          <p:sp>
            <p:nvSpPr>
              <p:cNvPr id="99" name="Rectangle 98"/>
              <p:cNvSpPr/>
              <p:nvPr userDrawn="1"/>
            </p:nvSpPr>
            <p:spPr bwMode="auto">
              <a:xfrm>
                <a:off x="549019" y="5691798"/>
                <a:ext cx="274317" cy="1302727"/>
              </a:xfrm>
              <a:prstGeom prst="rect">
                <a:avLst/>
              </a:prstGeom>
              <a:solidFill>
                <a:schemeClr val="accent4"/>
              </a:solidFill>
              <a:ln>
                <a:noFill/>
              </a:ln>
            </p:spPr>
            <p:txBody>
              <a:bodyPr vert="horz" wrap="square" lIns="91440" tIns="45720" rIns="91440" bIns="45720" numCol="1" anchor="t" anchorCtr="0" compatLnSpc="1">
                <a:prstTxWarp prst="textNoShape">
                  <a:avLst/>
                </a:prstTxWarp>
              </a:bodyPr>
              <a:lstStyle/>
              <a:p>
                <a:pPr lvl="0"/>
                <a:endParaRPr lang="en-US" sz="1600" dirty="0" err="1">
                  <a:solidFill>
                    <a:schemeClr val="tx1"/>
                  </a:solidFill>
                </a:endParaRPr>
              </a:p>
            </p:txBody>
          </p:sp>
          <p:sp>
            <p:nvSpPr>
              <p:cNvPr id="100" name="Rectangle 99"/>
              <p:cNvSpPr/>
              <p:nvPr userDrawn="1"/>
            </p:nvSpPr>
            <p:spPr bwMode="auto">
              <a:xfrm>
                <a:off x="0" y="5966115"/>
                <a:ext cx="731512" cy="1028410"/>
              </a:xfrm>
              <a:prstGeom prst="rect">
                <a:avLst/>
              </a:prstGeom>
              <a:solidFill>
                <a:schemeClr val="accent4"/>
              </a:solidFill>
              <a:ln>
                <a:noFill/>
              </a:ln>
            </p:spPr>
            <p:txBody>
              <a:bodyPr vert="horz" wrap="square" lIns="91440" tIns="45720" rIns="91440" bIns="45720" numCol="1" anchor="t" anchorCtr="0" compatLnSpc="1">
                <a:prstTxWarp prst="textNoShape">
                  <a:avLst/>
                </a:prstTxWarp>
              </a:bodyPr>
              <a:lstStyle/>
              <a:p>
                <a:pPr lvl="0"/>
                <a:endParaRPr lang="en-US" sz="1600" dirty="0" err="1">
                  <a:solidFill>
                    <a:schemeClr val="tx1"/>
                  </a:solidFill>
                </a:endParaRPr>
              </a:p>
            </p:txBody>
          </p:sp>
        </p:grpSp>
      </p:grpSp>
      <p:sp>
        <p:nvSpPr>
          <p:cNvPr id="3" name="TextBox 2"/>
          <p:cNvSpPr txBox="1"/>
          <p:nvPr userDrawn="1"/>
        </p:nvSpPr>
        <p:spPr>
          <a:xfrm>
            <a:off x="10627056" y="6068944"/>
            <a:ext cx="1534716" cy="627864"/>
          </a:xfrm>
          <a:prstGeom prst="rect">
            <a:avLst/>
          </a:prstGeom>
          <a:noFill/>
        </p:spPr>
        <p:txBody>
          <a:bodyPr wrap="none" lIns="182880" tIns="146304" rIns="182880" bIns="146304" rtlCol="0" anchor="b">
            <a:spAutoFit/>
          </a:bodyPr>
          <a:lstStyle/>
          <a:p>
            <a:pPr algn="r">
              <a:lnSpc>
                <a:spcPct val="90000"/>
              </a:lnSpc>
              <a:spcAft>
                <a:spcPts val="600"/>
              </a:spcAft>
            </a:pPr>
            <a:r>
              <a:rPr lang="en-US" sz="2400" dirty="0">
                <a:gradFill>
                  <a:gsLst>
                    <a:gs pos="2917">
                      <a:schemeClr val="tx1"/>
                    </a:gs>
                    <a:gs pos="30000">
                      <a:schemeClr val="tx1"/>
                    </a:gs>
                  </a:gsLst>
                  <a:lin ang="5400000" scaled="0"/>
                </a:gradFill>
              </a:rPr>
              <a:t>#WPC16</a:t>
            </a:r>
          </a:p>
        </p:txBody>
      </p:sp>
    </p:spTree>
    <p:extLst>
      <p:ext uri="{BB962C8B-B14F-4D97-AF65-F5344CB8AC3E}">
        <p14:creationId xmlns:p14="http://schemas.microsoft.com/office/powerpoint/2010/main" val="162413924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160883174"/>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lumn 2-color Non-bulleted">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00100184"/>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lumn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3119524"/>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2"/>
              </a:buClr>
              <a:buFont typeface="Arial" pitchFamily="34" charset="0"/>
              <a:buChar char="•"/>
              <a:defRPr sz="32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2"/>
              </a:buClr>
              <a:buFont typeface="Arial" pitchFamily="34" charset="0"/>
              <a:buChar char="•"/>
              <a:defRPr sz="32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8460390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lumn Bullet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5999678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itle Only">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255382536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Title Only">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170106108"/>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Only">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00122089"/>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2249509094"/>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_Title Only">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4639" y="295274"/>
            <a:ext cx="5486398" cy="2668588"/>
          </a:xfrm>
        </p:spPr>
        <p:txBody>
          <a:bodyPr/>
          <a:lstStyle/>
          <a:p>
            <a:r>
              <a:rPr lang="en-US" dirty="0"/>
              <a:t>Click to edit Master title style</a:t>
            </a:r>
          </a:p>
        </p:txBody>
      </p:sp>
    </p:spTree>
    <p:extLst>
      <p:ext uri="{BB962C8B-B14F-4D97-AF65-F5344CB8AC3E}">
        <p14:creationId xmlns:p14="http://schemas.microsoft.com/office/powerpoint/2010/main" val="292492862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1"/>
        </a:solidFill>
        <a:effectLst/>
      </p:bgPr>
    </p:bg>
    <p:spTree>
      <p:nvGrpSpPr>
        <p:cNvPr id="1" name=""/>
        <p:cNvGrpSpPr/>
        <p:nvPr/>
      </p:nvGrpSpPr>
      <p:grpSpPr>
        <a:xfrm>
          <a:off x="0" y="0"/>
          <a:ext cx="0" cy="0"/>
          <a:chOff x="0" y="0"/>
          <a:chExt cx="0" cy="0"/>
        </a:xfrm>
      </p:grpSpPr>
      <p:sp>
        <p:nvSpPr>
          <p:cNvPr id="13" name="Text Placeholder 4"/>
          <p:cNvSpPr>
            <a:spLocks noGrp="1"/>
          </p:cNvSpPr>
          <p:nvPr>
            <p:ph type="body" sz="quarter" idx="15" hasCustomPrompt="1"/>
          </p:nvPr>
        </p:nvSpPr>
        <p:spPr bwMode="invGray">
          <a:xfrm>
            <a:off x="9418638" y="878239"/>
            <a:ext cx="2743200" cy="572464"/>
          </a:xfrm>
        </p:spPr>
        <p:txBody>
          <a:bodyPr lIns="182880" tIns="146304" rIns="182880" bIns="146304" anchor="b"/>
          <a:lstStyle>
            <a:lvl1pPr marL="0" indent="0" algn="r">
              <a:buNone/>
              <a:defRPr sz="2000">
                <a:gradFill>
                  <a:gsLst>
                    <a:gs pos="14644">
                      <a:schemeClr val="tx1"/>
                    </a:gs>
                    <a:gs pos="37000">
                      <a:schemeClr val="tx1"/>
                    </a:gs>
                  </a:gsLst>
                  <a:lin ang="5400000" scaled="0"/>
                </a:gradFill>
                <a:latin typeface="+mn-lt"/>
              </a:defRPr>
            </a:lvl1pPr>
            <a:lvl2pPr marL="342900" indent="0">
              <a:buNone/>
              <a:defRPr/>
            </a:lvl2pPr>
            <a:lvl3pPr marL="571500" indent="0">
              <a:buNone/>
              <a:defRPr/>
            </a:lvl3pPr>
            <a:lvl4pPr marL="800100" indent="0">
              <a:buNone/>
              <a:defRPr/>
            </a:lvl4pPr>
            <a:lvl5pPr marL="1028700" indent="0">
              <a:buNone/>
              <a:defRPr/>
            </a:lvl5pPr>
          </a:lstStyle>
          <a:p>
            <a:pPr lvl="0"/>
            <a:r>
              <a:rPr lang="en-US" dirty="0"/>
              <a:t>#hashtag</a:t>
            </a:r>
          </a:p>
        </p:txBody>
      </p:sp>
      <p:sp>
        <p:nvSpPr>
          <p:cNvPr id="15" name="Text Placeholder 4"/>
          <p:cNvSpPr>
            <a:spLocks noGrp="1"/>
          </p:cNvSpPr>
          <p:nvPr>
            <p:ph type="body" sz="quarter" idx="16" hasCustomPrompt="1"/>
          </p:nvPr>
        </p:nvSpPr>
        <p:spPr>
          <a:xfrm>
            <a:off x="8961407" y="305775"/>
            <a:ext cx="3200431" cy="572464"/>
          </a:xfrm>
        </p:spPr>
        <p:txBody>
          <a:bodyPr lIns="182880" tIns="146304" rIns="182880" bIns="146304" anchor="t"/>
          <a:lstStyle>
            <a:lvl1pPr marL="0" indent="0" algn="r">
              <a:buNone/>
              <a:defRPr sz="2000" baseline="0">
                <a:gradFill>
                  <a:gsLst>
                    <a:gs pos="90377">
                      <a:srgbClr val="F8F8F8"/>
                    </a:gs>
                    <a:gs pos="72000">
                      <a:srgbClr val="F8F8F8"/>
                    </a:gs>
                  </a:gsLst>
                  <a:lin ang="5400000" scaled="0"/>
                </a:gradFill>
                <a:latin typeface="+mn-lt"/>
              </a:defRPr>
            </a:lvl1pPr>
            <a:lvl2pPr marL="342900" indent="0">
              <a:buNone/>
              <a:defRPr/>
            </a:lvl2pPr>
            <a:lvl3pPr marL="571500" indent="0">
              <a:buNone/>
              <a:defRPr/>
            </a:lvl3pPr>
            <a:lvl4pPr marL="800100" indent="0">
              <a:buNone/>
              <a:defRPr/>
            </a:lvl4pPr>
            <a:lvl5pPr marL="1028700" indent="0">
              <a:buNone/>
              <a:defRPr/>
            </a:lvl5pPr>
          </a:lstStyle>
          <a:p>
            <a:pPr lvl="0"/>
            <a:r>
              <a:rPr lang="en-US" dirty="0"/>
              <a:t>Session code</a:t>
            </a:r>
          </a:p>
        </p:txBody>
      </p:sp>
      <p:pic>
        <p:nvPicPr>
          <p:cNvPr id="16" name="Picture 15" hidden="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459230" y="6240963"/>
            <a:ext cx="1278510" cy="274137"/>
          </a:xfrm>
          <a:prstGeom prst="rect">
            <a:avLst/>
          </a:prstGeom>
        </p:spPr>
      </p:pic>
      <p:pic>
        <p:nvPicPr>
          <p:cNvPr id="14" name="Picture 13"/>
          <p:cNvPicPr>
            <a:picLocks noChangeAspect="1"/>
          </p:cNvPicPr>
          <p:nvPr userDrawn="1"/>
        </p:nvPicPr>
        <p:blipFill rotWithShape="1">
          <a:blip r:embed="rId3" cstate="screen">
            <a:extLst>
              <a:ext uri="{28A0092B-C50C-407E-A947-70E740481C1C}">
                <a14:useLocalDpi xmlns:a14="http://schemas.microsoft.com/office/drawing/2010/main"/>
              </a:ext>
            </a:extLst>
          </a:blip>
          <a:srcRect b="1380"/>
          <a:stretch/>
        </p:blipFill>
        <p:spPr bwMode="invGray">
          <a:xfrm>
            <a:off x="457200" y="484179"/>
            <a:ext cx="1449939" cy="306604"/>
          </a:xfrm>
          <a:prstGeom prst="rect">
            <a:avLst/>
          </a:prstGeom>
        </p:spPr>
      </p:pic>
      <p:sp>
        <p:nvSpPr>
          <p:cNvPr id="8"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5400" spc="-100" baseline="0">
                <a:gradFill>
                  <a:gsLst>
                    <a:gs pos="100000">
                      <a:schemeClr val="tx2"/>
                    </a:gs>
                    <a:gs pos="0">
                      <a:schemeClr val="tx2"/>
                    </a:gs>
                  </a:gsLst>
                  <a:lin ang="5400000" scaled="0"/>
                </a:gradFill>
              </a:defRPr>
            </a:lvl1pPr>
          </a:lstStyle>
          <a:p>
            <a:r>
              <a:rPr lang="en-US" dirty="0"/>
              <a:t>Presentation title</a:t>
            </a:r>
          </a:p>
        </p:txBody>
      </p:sp>
      <p:sp>
        <p:nvSpPr>
          <p:cNvPr id="9" name="Text Placeholder 4"/>
          <p:cNvSpPr>
            <a:spLocks noGrp="1"/>
          </p:cNvSpPr>
          <p:nvPr>
            <p:ph type="body" sz="quarter" idx="12" hasCustomPrompt="1"/>
          </p:nvPr>
        </p:nvSpPr>
        <p:spPr>
          <a:xfrm>
            <a:off x="274701" y="3955786"/>
            <a:ext cx="7315137" cy="1828007"/>
          </a:xfrm>
          <a:noFill/>
        </p:spPr>
        <p:txBody>
          <a:bodyPr lIns="146304" tIns="109728" rIns="146304" bIns="109728">
            <a:noAutofit/>
          </a:bodyPr>
          <a:lstStyle>
            <a:lvl1pPr marL="0" indent="0">
              <a:spcBef>
                <a:spcPts val="0"/>
              </a:spcBef>
              <a:buNone/>
              <a:defRPr sz="3200" spc="0" baseline="0">
                <a:gradFill>
                  <a:gsLst>
                    <a:gs pos="91000">
                      <a:schemeClr val="tx1"/>
                    </a:gs>
                    <a:gs pos="0">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204613359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emo slide">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4571278" cy="1181862"/>
          </a:xfrm>
          <a:noFill/>
        </p:spPr>
        <p:txBody>
          <a:bodyPr wrap="square" tIns="91440" bIns="91440" anchor="t" anchorCtr="0">
            <a:spAutoFit/>
          </a:bodyPr>
          <a:lstStyle>
            <a:lvl1pPr>
              <a:defRPr sz="7200" spc="-100" baseline="0">
                <a:gradFill>
                  <a:gsLst>
                    <a:gs pos="0">
                      <a:schemeClr val="tx1"/>
                    </a:gs>
                    <a:gs pos="100000">
                      <a:schemeClr val="tx1"/>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74639" y="3954463"/>
            <a:ext cx="4572000" cy="738664"/>
          </a:xfrm>
          <a:noFill/>
        </p:spPr>
        <p:txBody>
          <a:bodyPr wrap="square" lIns="182880" tIns="146304" rIns="182880" bIns="146304">
            <a:spAutoFit/>
          </a:bodyPr>
          <a:lstStyle>
            <a:lvl1pPr marL="0" indent="0">
              <a:spcBef>
                <a:spcPts val="0"/>
              </a:spcBef>
              <a:buNone/>
              <a:defRPr sz="3200" spc="0" baseline="0">
                <a:gradFill>
                  <a:gsLst>
                    <a:gs pos="0">
                      <a:schemeClr val="tx1"/>
                    </a:gs>
                    <a:gs pos="100000">
                      <a:schemeClr val="tx1"/>
                    </a:gs>
                  </a:gsLst>
                  <a:lin ang="5400000" scaled="0"/>
                </a:gradFill>
                <a:latin typeface="+mj-lt"/>
              </a:defRPr>
            </a:lvl1pPr>
          </a:lstStyle>
          <a:p>
            <a:pPr lvl="0"/>
            <a:r>
              <a:rPr lang="en-US" dirty="0"/>
              <a:t>Speaker Name</a:t>
            </a:r>
          </a:p>
        </p:txBody>
      </p:sp>
      <p:pic>
        <p:nvPicPr>
          <p:cNvPr id="7" name="Picture 6"/>
          <p:cNvPicPr>
            <a:picLocks noChangeAspect="1"/>
          </p:cNvPicPr>
          <p:nvPr userDrawn="1"/>
        </p:nvPicPr>
        <p:blipFill rotWithShape="1">
          <a:blip r:embed="rId2" cstate="screen">
            <a:extLst>
              <a:ext uri="{28A0092B-C50C-407E-A947-70E740481C1C}">
                <a14:useLocalDpi xmlns:a14="http://schemas.microsoft.com/office/drawing/2010/main"/>
              </a:ext>
            </a:extLst>
          </a:blip>
          <a:srcRect b="-6"/>
          <a:stretch/>
        </p:blipFill>
        <p:spPr>
          <a:xfrm>
            <a:off x="5303126" y="447"/>
            <a:ext cx="7131760" cy="6999980"/>
          </a:xfrm>
          <a:prstGeom prst="rect">
            <a:avLst/>
          </a:prstGeom>
        </p:spPr>
      </p:pic>
    </p:spTree>
    <p:extLst>
      <p:ext uri="{BB962C8B-B14F-4D97-AF65-F5344CB8AC3E}">
        <p14:creationId xmlns:p14="http://schemas.microsoft.com/office/powerpoint/2010/main" val="409681898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Vide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4571278" cy="1181862"/>
          </a:xfrm>
          <a:noFill/>
        </p:spPr>
        <p:txBody>
          <a:bodyPr wrap="square" tIns="91440" bIns="91440" anchor="t" anchorCtr="0">
            <a:spAutoFit/>
          </a:bodyPr>
          <a:lstStyle>
            <a:lvl1pPr>
              <a:defRPr sz="7200" spc="-100" baseline="0">
                <a:gradFill>
                  <a:gsLst>
                    <a:gs pos="0">
                      <a:schemeClr val="tx1"/>
                    </a:gs>
                    <a:gs pos="100000">
                      <a:schemeClr val="tx1"/>
                    </a:gs>
                  </a:gsLst>
                  <a:lin ang="5400000" scaled="0"/>
                </a:gradFill>
              </a:defRPr>
            </a:lvl1pPr>
          </a:lstStyle>
          <a:p>
            <a:r>
              <a:rPr lang="en-US" dirty="0"/>
              <a:t>Video title</a:t>
            </a:r>
          </a:p>
        </p:txBody>
      </p:sp>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303848" y="0"/>
            <a:ext cx="7134212" cy="6999979"/>
          </a:xfrm>
          <a:prstGeom prst="rect">
            <a:avLst/>
          </a:prstGeom>
        </p:spPr>
      </p:pic>
    </p:spTree>
    <p:extLst>
      <p:ext uri="{BB962C8B-B14F-4D97-AF65-F5344CB8AC3E}">
        <p14:creationId xmlns:p14="http://schemas.microsoft.com/office/powerpoint/2010/main" val="330418122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180010807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426081388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50-50 Right Photo Layou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41426"/>
            <a:ext cx="5486399" cy="2012859"/>
          </a:xfrm>
        </p:spPr>
        <p:txBody>
          <a:bodyPr>
            <a:spAutoFit/>
          </a:bodyPr>
          <a:lstStyle>
            <a:lvl1pPr>
              <a:defRPr sz="6600" baseline="0">
                <a:gradFill>
                  <a:gsLst>
                    <a:gs pos="1250">
                      <a:schemeClr val="tx1"/>
                    </a:gs>
                    <a:gs pos="100000">
                      <a:schemeClr val="tx1"/>
                    </a:gs>
                  </a:gsLst>
                  <a:lin ang="5400000" scaled="0"/>
                </a:gradFill>
              </a:defRPr>
            </a:lvl1pPr>
          </a:lstStyle>
          <a:p>
            <a:r>
              <a:rPr lang="en-US" dirty="0"/>
              <a:t>50/50 photo layout</a:t>
            </a:r>
          </a:p>
        </p:txBody>
      </p:sp>
      <p:sp>
        <p:nvSpPr>
          <p:cNvPr id="5" name="Picture Placeholder 4"/>
          <p:cNvSpPr>
            <a:spLocks noGrp="1"/>
          </p:cNvSpPr>
          <p:nvPr>
            <p:ph type="pic" sz="quarter" idx="10"/>
          </p:nvPr>
        </p:nvSpPr>
        <p:spPr bwMode="ltGray">
          <a:xfrm>
            <a:off x="6219825" y="0"/>
            <a:ext cx="6216650" cy="6992587"/>
          </a:xfr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a:t>Click icon to add picture</a:t>
            </a:r>
            <a:endParaRPr lang="en-US" dirty="0"/>
          </a:p>
        </p:txBody>
      </p:sp>
    </p:spTree>
    <p:extLst>
      <p:ext uri="{BB962C8B-B14F-4D97-AF65-F5344CB8AC3E}">
        <p14:creationId xmlns:p14="http://schemas.microsoft.com/office/powerpoint/2010/main" val="11980179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400871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6662197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7"/>
            <a:ext cx="11887199" cy="1995931"/>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34545905"/>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losing logo slide_color">
    <p:bg>
      <p:bgPr>
        <a:solidFill>
          <a:schemeClr val="accent1"/>
        </a:solidFill>
        <a:effectLst/>
      </p:bgPr>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74638" y="6294476"/>
            <a:ext cx="118871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2016 Microsoft Corporation. All rights reserved. </a:t>
            </a:r>
          </a:p>
        </p:txBody>
      </p:sp>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b="1380"/>
          <a:stretch/>
        </p:blipFill>
        <p:spPr bwMode="invGray">
          <a:xfrm>
            <a:off x="457200" y="479425"/>
            <a:ext cx="1449939" cy="306604"/>
          </a:xfrm>
          <a:prstGeom prst="rect">
            <a:avLst/>
          </a:prstGeom>
        </p:spPr>
      </p:pic>
    </p:spTree>
    <p:extLst>
      <p:ext uri="{BB962C8B-B14F-4D97-AF65-F5344CB8AC3E}">
        <p14:creationId xmlns:p14="http://schemas.microsoft.com/office/powerpoint/2010/main" val="428616708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183848323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2"/>
                    </a:gs>
                    <a:gs pos="99000">
                      <a:schemeClr val="tx2"/>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06050504"/>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1_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502145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Walkin No tile">
    <p:spTree>
      <p:nvGrpSpPr>
        <p:cNvPr id="1" name=""/>
        <p:cNvGrpSpPr/>
        <p:nvPr/>
      </p:nvGrpSpPr>
      <p:grpSpPr>
        <a:xfrm>
          <a:off x="0" y="0"/>
          <a:ext cx="0" cy="0"/>
          <a:chOff x="0" y="0"/>
          <a:chExt cx="0" cy="0"/>
        </a:xfrm>
      </p:grpSpPr>
      <p:sp>
        <p:nvSpPr>
          <p:cNvPr id="2" name="Rectangle 1"/>
          <p:cNvSpPr/>
          <p:nvPr userDrawn="1"/>
        </p:nvSpPr>
        <p:spPr bwMode="auto">
          <a:xfrm>
            <a:off x="274638" y="2119164"/>
            <a:ext cx="6400800" cy="274970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1507583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mp; 2-color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8" y="1744662"/>
            <a:ext cx="11887200" cy="2025170"/>
          </a:xfrm>
        </p:spPr>
        <p:txBody>
          <a:bodyPr/>
          <a:lstStyle>
            <a:lvl1pPr marL="0" indent="0">
              <a:buNone/>
              <a:defRPr>
                <a:gradFill>
                  <a:gsLst>
                    <a:gs pos="1250">
                      <a:schemeClr val="tx2"/>
                    </a:gs>
                    <a:gs pos="99000">
                      <a:schemeClr val="tx2"/>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quarter" idx="11"/>
          </p:nvPr>
        </p:nvSpPr>
        <p:spPr>
          <a:xfrm>
            <a:off x="274638" y="1058862"/>
            <a:ext cx="10972800" cy="517065"/>
          </a:xfrm>
        </p:spPr>
        <p:txBody>
          <a:bodyPr/>
          <a:lstStyle>
            <a:lvl1pPr marL="0" indent="0">
              <a:buNone/>
              <a:defRPr sz="2400">
                <a:solidFill>
                  <a:schemeClr val="tx2"/>
                </a:solidFill>
              </a:defRPr>
            </a:lvl1pPr>
            <a:lvl2pPr marL="342900" indent="0">
              <a:buNone/>
              <a:defRPr/>
            </a:lvl2pPr>
            <a:lvl3pPr marL="571500" indent="0">
              <a:buNone/>
              <a:defRPr/>
            </a:lvl3pPr>
            <a:lvl4pPr marL="800100" indent="0">
              <a:buNone/>
              <a:defRPr/>
            </a:lvl4pPr>
            <a:lvl5pPr marL="1028700" indent="0">
              <a:buNone/>
              <a:defRPr/>
            </a:lvl5pPr>
          </a:lstStyle>
          <a:p>
            <a:pPr lvl="0"/>
            <a:r>
              <a:rPr lang="en-US" dirty="0"/>
              <a:t>Edit Master text styles</a:t>
            </a:r>
          </a:p>
        </p:txBody>
      </p:sp>
    </p:spTree>
    <p:extLst>
      <p:ext uri="{BB962C8B-B14F-4D97-AF65-F5344CB8AC3E}">
        <p14:creationId xmlns:p14="http://schemas.microsoft.com/office/powerpoint/2010/main" val="3195185014"/>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mp; 2-color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1"/>
          </p:nvPr>
        </p:nvSpPr>
        <p:spPr>
          <a:xfrm>
            <a:off x="274637" y="1058862"/>
            <a:ext cx="12039599" cy="517065"/>
          </a:xfrm>
        </p:spPr>
        <p:txBody>
          <a:bodyPr/>
          <a:lstStyle>
            <a:lvl1pPr marL="0" indent="0">
              <a:buNone/>
              <a:defRPr sz="2400">
                <a:solidFill>
                  <a:schemeClr val="tx2"/>
                </a:solidFill>
              </a:defRPr>
            </a:lvl1pPr>
            <a:lvl2pPr marL="342900" indent="0">
              <a:buNone/>
              <a:defRPr/>
            </a:lvl2pPr>
            <a:lvl3pPr marL="571500" indent="0">
              <a:buNone/>
              <a:defRPr/>
            </a:lvl3pPr>
            <a:lvl4pPr marL="800100" indent="0">
              <a:buNone/>
              <a:defRPr/>
            </a:lvl4pPr>
            <a:lvl5pPr marL="1028700" indent="0">
              <a:buNone/>
              <a:defRPr/>
            </a:lvl5pPr>
          </a:lstStyle>
          <a:p>
            <a:pPr lvl="0"/>
            <a:r>
              <a:rPr lang="en-US" dirty="0"/>
              <a:t>Edit Master text styles</a:t>
            </a:r>
          </a:p>
        </p:txBody>
      </p:sp>
    </p:spTree>
    <p:extLst>
      <p:ext uri="{BB962C8B-B14F-4D97-AF65-F5344CB8AC3E}">
        <p14:creationId xmlns:p14="http://schemas.microsoft.com/office/powerpoint/2010/main" val="348322105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le &amp; 2-color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4639" y="295274"/>
            <a:ext cx="4952998" cy="917575"/>
          </a:xfrm>
        </p:spPr>
        <p:txBody>
          <a:bodyPr/>
          <a:lstStyle/>
          <a:p>
            <a:r>
              <a:rPr lang="en-US" dirty="0"/>
              <a:t>Click to edit Master</a:t>
            </a:r>
          </a:p>
        </p:txBody>
      </p:sp>
      <p:sp>
        <p:nvSpPr>
          <p:cNvPr id="4" name="Text Placeholder 3"/>
          <p:cNvSpPr>
            <a:spLocks noGrp="1"/>
          </p:cNvSpPr>
          <p:nvPr>
            <p:ph type="body" sz="quarter" idx="11"/>
          </p:nvPr>
        </p:nvSpPr>
        <p:spPr>
          <a:xfrm>
            <a:off x="274638" y="1215421"/>
            <a:ext cx="5015500" cy="517065"/>
          </a:xfrm>
        </p:spPr>
        <p:txBody>
          <a:bodyPr/>
          <a:lstStyle>
            <a:lvl1pPr marL="0" indent="0">
              <a:buNone/>
              <a:defRPr sz="2400">
                <a:solidFill>
                  <a:schemeClr val="tx2"/>
                </a:solidFill>
              </a:defRPr>
            </a:lvl1pPr>
            <a:lvl2pPr marL="342900" indent="0">
              <a:buNone/>
              <a:defRPr/>
            </a:lvl2pPr>
            <a:lvl3pPr marL="571500" indent="0">
              <a:buNone/>
              <a:defRPr/>
            </a:lvl3pPr>
            <a:lvl4pPr marL="800100" indent="0">
              <a:buNone/>
              <a:defRPr/>
            </a:lvl4pPr>
            <a:lvl5pPr marL="1028700" indent="0">
              <a:buNone/>
              <a:defRPr/>
            </a:lvl5pPr>
          </a:lstStyle>
          <a:p>
            <a:pPr lvl="0"/>
            <a:r>
              <a:rPr lang="en-US" dirty="0"/>
              <a:t>Edit Master text styles</a:t>
            </a:r>
          </a:p>
        </p:txBody>
      </p:sp>
    </p:spTree>
    <p:extLst>
      <p:ext uri="{BB962C8B-B14F-4D97-AF65-F5344CB8AC3E}">
        <p14:creationId xmlns:p14="http://schemas.microsoft.com/office/powerpoint/2010/main" val="220301127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amp; 2-color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4639" y="295274"/>
            <a:ext cx="4952998" cy="917575"/>
          </a:xfrm>
        </p:spPr>
        <p:txBody>
          <a:bodyPr/>
          <a:lstStyle/>
          <a:p>
            <a:r>
              <a:rPr lang="en-US" dirty="0"/>
              <a:t>Click to edit Master</a:t>
            </a:r>
          </a:p>
        </p:txBody>
      </p:sp>
      <p:sp>
        <p:nvSpPr>
          <p:cNvPr id="4" name="Text Placeholder 3"/>
          <p:cNvSpPr>
            <a:spLocks noGrp="1"/>
          </p:cNvSpPr>
          <p:nvPr>
            <p:ph type="body" sz="quarter" idx="11"/>
          </p:nvPr>
        </p:nvSpPr>
        <p:spPr>
          <a:xfrm>
            <a:off x="274638" y="1820862"/>
            <a:ext cx="5015500" cy="517065"/>
          </a:xfrm>
        </p:spPr>
        <p:txBody>
          <a:bodyPr/>
          <a:lstStyle>
            <a:lvl1pPr marL="0" indent="0">
              <a:buNone/>
              <a:defRPr sz="2400">
                <a:solidFill>
                  <a:schemeClr val="tx2"/>
                </a:solidFill>
              </a:defRPr>
            </a:lvl1pPr>
            <a:lvl2pPr marL="342900" indent="0">
              <a:buNone/>
              <a:defRPr/>
            </a:lvl2pPr>
            <a:lvl3pPr marL="571500" indent="0">
              <a:buNone/>
              <a:defRPr/>
            </a:lvl3pPr>
            <a:lvl4pPr marL="800100" indent="0">
              <a:buNone/>
              <a:defRPr/>
            </a:lvl4pPr>
            <a:lvl5pPr marL="1028700" indent="0">
              <a:buNone/>
              <a:defRPr/>
            </a:lvl5pPr>
          </a:lstStyle>
          <a:p>
            <a:pPr lvl="0"/>
            <a:r>
              <a:rPr lang="en-US" dirty="0"/>
              <a:t>Edit Master text styles</a:t>
            </a:r>
          </a:p>
        </p:txBody>
      </p:sp>
    </p:spTree>
    <p:extLst>
      <p:ext uri="{BB962C8B-B14F-4D97-AF65-F5344CB8AC3E}">
        <p14:creationId xmlns:p14="http://schemas.microsoft.com/office/powerpoint/2010/main" val="4186741798"/>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mp;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6695540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gradFill>
                  <a:gsLst>
                    <a:gs pos="1250">
                      <a:schemeClr val="tx2"/>
                    </a:gs>
                    <a:gs pos="99000">
                      <a:schemeClr val="tx2"/>
                    </a:gs>
                  </a:gsLst>
                  <a:lin ang="5400000" scaled="0"/>
                </a:gradFill>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3813615"/>
      </p:ext>
    </p:extLst>
  </p:cSld>
  <p:clrMapOvr>
    <a:overrideClrMapping bg1="lt1" tx1="dk1" bg2="lt2" tx2="dk2" accent1="accent1" accent2="accent2" accent3="accent3" accent4="accent4" accent5="accent5" accent6="accent6" hlink="hlink" folHlink="folHlink"/>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8F8F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a:t>Click to edit Master title style</a:t>
            </a:r>
            <a:endParaRPr lang="en-US" dirty="0"/>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5" name="Group 4"/>
          <p:cNvGrpSpPr/>
          <p:nvPr userDrawn="1"/>
        </p:nvGrpSpPr>
        <p:grpSpPr>
          <a:xfrm>
            <a:off x="12614198" y="0"/>
            <a:ext cx="957170" cy="5766966"/>
            <a:chOff x="12614198" y="0"/>
            <a:chExt cx="957170" cy="5766966"/>
          </a:xfrm>
        </p:grpSpPr>
        <p:grpSp>
          <p:nvGrpSpPr>
            <p:cNvPr id="37" name="Group 36"/>
            <p:cNvGrpSpPr/>
            <p:nvPr userDrawn="1"/>
          </p:nvGrpSpPr>
          <p:grpSpPr>
            <a:xfrm>
              <a:off x="12614198" y="0"/>
              <a:ext cx="957170" cy="5720411"/>
              <a:chOff x="12614198" y="0"/>
              <a:chExt cx="957170" cy="5720411"/>
            </a:xfrm>
          </p:grpSpPr>
          <p:grpSp>
            <p:nvGrpSpPr>
              <p:cNvPr id="33" name="Group 32"/>
              <p:cNvGrpSpPr/>
              <p:nvPr userDrawn="1"/>
            </p:nvGrpSpPr>
            <p:grpSpPr>
              <a:xfrm rot="5400000">
                <a:off x="11576883" y="1040117"/>
                <a:ext cx="2708636" cy="634005"/>
                <a:chOff x="1581150" y="4543426"/>
                <a:chExt cx="2708636" cy="634005"/>
              </a:xfrm>
            </p:grpSpPr>
            <p:sp>
              <p:nvSpPr>
                <p:cNvPr id="3" name="Rectangle 2"/>
                <p:cNvSpPr/>
                <p:nvPr userDrawn="1"/>
              </p:nvSpPr>
              <p:spPr bwMode="auto">
                <a:xfrm>
                  <a:off x="1586734" y="4543428"/>
                  <a:ext cx="869930" cy="28976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Purple</a:t>
                  </a:r>
                </a:p>
                <a:p>
                  <a:pPr algn="l" defTabSz="932472" fontAlgn="base">
                    <a:lnSpc>
                      <a:spcPct val="100000"/>
                    </a:lnSpc>
                    <a:spcBef>
                      <a:spcPct val="0"/>
                    </a:spcBef>
                    <a:spcAft>
                      <a:spcPct val="0"/>
                    </a:spcAft>
                  </a:pPr>
                  <a:r>
                    <a:rPr lang="en-US" sz="500" dirty="0">
                      <a:gradFill>
                        <a:gsLst>
                          <a:gs pos="0">
                            <a:srgbClr val="FFFFFF"/>
                          </a:gs>
                          <a:gs pos="100000">
                            <a:srgbClr val="FFFFFF"/>
                          </a:gs>
                        </a:gsLst>
                        <a:lin ang="5400000" scaled="0"/>
                      </a:gradFill>
                      <a:ea typeface="Segoe UI" pitchFamily="34" charset="0"/>
                      <a:cs typeface="Segoe UI" pitchFamily="34" charset="0"/>
                    </a:rPr>
                    <a:t>R:</a:t>
                  </a:r>
                  <a:r>
                    <a:rPr lang="en-US" sz="500" baseline="0" dirty="0">
                      <a:gradFill>
                        <a:gsLst>
                          <a:gs pos="0">
                            <a:srgbClr val="FFFFFF"/>
                          </a:gs>
                          <a:gs pos="100000">
                            <a:srgbClr val="FFFFFF"/>
                          </a:gs>
                        </a:gsLst>
                        <a:lin ang="5400000" scaled="0"/>
                      </a:gradFill>
                      <a:ea typeface="Segoe UI" pitchFamily="34" charset="0"/>
                      <a:cs typeface="Segoe UI" pitchFamily="34" charset="0"/>
                    </a:rPr>
                    <a:t>0 G:45 B:145</a:t>
                  </a:r>
                  <a:endParaRPr lang="en-US" sz="500" dirty="0">
                    <a:gradFill>
                      <a:gsLst>
                        <a:gs pos="0">
                          <a:srgbClr val="FFFFFF"/>
                        </a:gs>
                        <a:gs pos="100000">
                          <a:srgbClr val="FFFFFF"/>
                        </a:gs>
                      </a:gsLst>
                      <a:lin ang="5400000" scaled="0"/>
                    </a:gradFill>
                    <a:ea typeface="Segoe UI" pitchFamily="34" charset="0"/>
                    <a:cs typeface="Segoe UI" pitchFamily="34" charset="0"/>
                  </a:endParaRPr>
                </a:p>
              </p:txBody>
            </p:sp>
            <p:sp>
              <p:nvSpPr>
                <p:cNvPr id="6" name="Rectangle 5"/>
                <p:cNvSpPr/>
                <p:nvPr userDrawn="1"/>
              </p:nvSpPr>
              <p:spPr bwMode="auto">
                <a:xfrm>
                  <a:off x="1581150" y="4887665"/>
                  <a:ext cx="869930" cy="289766"/>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Purple</a:t>
                  </a:r>
                </a:p>
                <a:p>
                  <a:pPr algn="l" defTabSz="932472" fontAlgn="base">
                    <a:lnSpc>
                      <a:spcPct val="100000"/>
                    </a:lnSpc>
                    <a:spcBef>
                      <a:spcPct val="0"/>
                    </a:spcBef>
                    <a:spcAft>
                      <a:spcPct val="0"/>
                    </a:spcAft>
                  </a:pPr>
                  <a:r>
                    <a:rPr lang="en-US" sz="500" dirty="0">
                      <a:gradFill>
                        <a:gsLst>
                          <a:gs pos="0">
                            <a:srgbClr val="FFFFFF"/>
                          </a:gs>
                          <a:gs pos="100000">
                            <a:srgbClr val="FFFFFF"/>
                          </a:gs>
                        </a:gsLst>
                        <a:lin ang="5400000" scaled="0"/>
                      </a:gradFill>
                      <a:ea typeface="Segoe UI" pitchFamily="34" charset="0"/>
                      <a:cs typeface="Segoe UI" pitchFamily="34" charset="0"/>
                    </a:rPr>
                    <a:t>R:</a:t>
                  </a:r>
                  <a:r>
                    <a:rPr lang="en-US" sz="500" baseline="0" dirty="0">
                      <a:gradFill>
                        <a:gsLst>
                          <a:gs pos="0">
                            <a:srgbClr val="FFFFFF"/>
                          </a:gs>
                          <a:gs pos="100000">
                            <a:srgbClr val="FFFFFF"/>
                          </a:gs>
                        </a:gsLst>
                        <a:lin ang="5400000" scaled="0"/>
                      </a:gradFill>
                      <a:ea typeface="Segoe UI" pitchFamily="34" charset="0"/>
                      <a:cs typeface="Segoe UI" pitchFamily="34" charset="0"/>
                    </a:rPr>
                    <a:t>50 G:20 B:90</a:t>
                  </a:r>
                  <a:endParaRPr lang="en-US" sz="500" dirty="0">
                    <a:gradFill>
                      <a:gsLst>
                        <a:gs pos="0">
                          <a:srgbClr val="FFFFFF"/>
                        </a:gs>
                        <a:gs pos="100000">
                          <a:srgbClr val="FFFFFF"/>
                        </a:gs>
                      </a:gsLst>
                      <a:lin ang="5400000" scaled="0"/>
                    </a:gradFill>
                    <a:ea typeface="Segoe UI" pitchFamily="34" charset="0"/>
                    <a:cs typeface="Segoe UI" pitchFamily="34" charset="0"/>
                  </a:endParaRPr>
                </a:p>
              </p:txBody>
            </p:sp>
            <p:sp>
              <p:nvSpPr>
                <p:cNvPr id="15" name="Rectangle 14"/>
                <p:cNvSpPr/>
                <p:nvPr userDrawn="1"/>
              </p:nvSpPr>
              <p:spPr bwMode="auto">
                <a:xfrm>
                  <a:off x="3419856" y="4543426"/>
                  <a:ext cx="869930" cy="289766"/>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1775">
                            <a:schemeClr val="bg1"/>
                          </a:gs>
                          <a:gs pos="14000">
                            <a:schemeClr val="bg1"/>
                          </a:gs>
                        </a:gsLst>
                        <a:lin ang="5400000" scaled="0"/>
                      </a:gradFill>
                      <a:latin typeface="+mn-lt"/>
                      <a:ea typeface="Segoe UI" pitchFamily="34" charset="0"/>
                      <a:cs typeface="Segoe UI" pitchFamily="34" charset="0"/>
                    </a:rPr>
                    <a:t>Dark Blue</a:t>
                  </a:r>
                </a:p>
                <a:p>
                  <a:pPr algn="l" defTabSz="932472" fontAlgn="base">
                    <a:lnSpc>
                      <a:spcPct val="100000"/>
                    </a:lnSpc>
                    <a:spcBef>
                      <a:spcPct val="0"/>
                    </a:spcBef>
                    <a:spcAft>
                      <a:spcPct val="0"/>
                    </a:spcAft>
                  </a:pPr>
                  <a:r>
                    <a:rPr lang="en-US" sz="500" dirty="0">
                      <a:gradFill>
                        <a:gsLst>
                          <a:gs pos="1775">
                            <a:schemeClr val="bg1"/>
                          </a:gs>
                          <a:gs pos="14000">
                            <a:schemeClr val="bg1"/>
                          </a:gs>
                        </a:gsLst>
                        <a:lin ang="5400000" scaled="0"/>
                      </a:gradFill>
                      <a:ea typeface="Segoe UI" pitchFamily="34" charset="0"/>
                      <a:cs typeface="Segoe UI" pitchFamily="34" charset="0"/>
                    </a:rPr>
                    <a:t>R:</a:t>
                  </a:r>
                  <a:r>
                    <a:rPr lang="en-US" sz="500" baseline="0" dirty="0">
                      <a:gradFill>
                        <a:gsLst>
                          <a:gs pos="1775">
                            <a:schemeClr val="bg1"/>
                          </a:gs>
                          <a:gs pos="14000">
                            <a:schemeClr val="bg1"/>
                          </a:gs>
                        </a:gsLst>
                        <a:lin ang="5400000" scaled="0"/>
                      </a:gradFill>
                      <a:ea typeface="Segoe UI" pitchFamily="34" charset="0"/>
                      <a:cs typeface="Segoe UI" pitchFamily="34" charset="0"/>
                    </a:rPr>
                    <a:t>0 G:32 B:80</a:t>
                  </a:r>
                  <a:endParaRPr lang="en-US" sz="500" dirty="0">
                    <a:gradFill>
                      <a:gsLst>
                        <a:gs pos="1775">
                          <a:schemeClr val="bg1"/>
                        </a:gs>
                        <a:gs pos="14000">
                          <a:schemeClr val="bg1"/>
                        </a:gs>
                      </a:gsLst>
                      <a:lin ang="5400000" scaled="0"/>
                    </a:gradFill>
                    <a:ea typeface="Segoe UI" pitchFamily="34" charset="0"/>
                    <a:cs typeface="Segoe UI" pitchFamily="34" charset="0"/>
                  </a:endParaRPr>
                </a:p>
              </p:txBody>
            </p:sp>
            <p:sp>
              <p:nvSpPr>
                <p:cNvPr id="16" name="Rectangle 15"/>
                <p:cNvSpPr/>
                <p:nvPr userDrawn="1"/>
              </p:nvSpPr>
              <p:spPr bwMode="auto">
                <a:xfrm>
                  <a:off x="2498744" y="4882896"/>
                  <a:ext cx="869930" cy="289766"/>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Magenta</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a:t>
                  </a:r>
                  <a:r>
                    <a:rPr lang="en-US" sz="500" baseline="0" dirty="0">
                      <a:gradFill>
                        <a:gsLst>
                          <a:gs pos="2092">
                            <a:srgbClr val="F8F8F8"/>
                          </a:gs>
                          <a:gs pos="10042">
                            <a:srgbClr val="F8F8F8"/>
                          </a:gs>
                        </a:gsLst>
                        <a:lin ang="5400000" scaled="0"/>
                      </a:gradFill>
                      <a:ea typeface="Segoe UI" pitchFamily="34" charset="0"/>
                      <a:cs typeface="Segoe UI" pitchFamily="34" charset="0"/>
                    </a:rPr>
                    <a:t>180 G:0 B:158</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17" name="Rectangle 16"/>
                <p:cNvSpPr/>
                <p:nvPr userDrawn="1"/>
              </p:nvSpPr>
              <p:spPr bwMode="auto">
                <a:xfrm>
                  <a:off x="3413144" y="4882895"/>
                  <a:ext cx="869930" cy="289766"/>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Gray</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a:t>
                  </a:r>
                  <a:r>
                    <a:rPr lang="en-US" sz="500" baseline="0" dirty="0">
                      <a:gradFill>
                        <a:gsLst>
                          <a:gs pos="2092">
                            <a:srgbClr val="F8F8F8"/>
                          </a:gs>
                          <a:gs pos="10042">
                            <a:srgbClr val="F8F8F8"/>
                          </a:gs>
                        </a:gsLst>
                        <a:lin ang="5400000" scaled="0"/>
                      </a:gradFill>
                      <a:ea typeface="Segoe UI" pitchFamily="34" charset="0"/>
                      <a:cs typeface="Segoe UI" pitchFamily="34" charset="0"/>
                    </a:rPr>
                    <a:t>80 G:80 B:80</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18" name="Rectangle 17"/>
                <p:cNvSpPr/>
                <p:nvPr userDrawn="1"/>
              </p:nvSpPr>
              <p:spPr bwMode="auto">
                <a:xfrm>
                  <a:off x="2498745" y="4543428"/>
                  <a:ext cx="869930" cy="289766"/>
                </a:xfrm>
                <a:prstGeom prst="rect">
                  <a:avLst/>
                </a:prstGeom>
                <a:solidFill>
                  <a:srgbClr val="3076BC"/>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Blue</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a:t>
                  </a:r>
                  <a:r>
                    <a:rPr lang="en-US" sz="500" baseline="0" dirty="0">
                      <a:gradFill>
                        <a:gsLst>
                          <a:gs pos="2092">
                            <a:srgbClr val="F8F8F8"/>
                          </a:gs>
                          <a:gs pos="10042">
                            <a:srgbClr val="F8F8F8"/>
                          </a:gs>
                        </a:gsLst>
                        <a:lin ang="5400000" scaled="0"/>
                      </a:gradFill>
                      <a:ea typeface="Segoe UI" pitchFamily="34" charset="0"/>
                      <a:cs typeface="Segoe UI" pitchFamily="34" charset="0"/>
                    </a:rPr>
                    <a:t>0 G:120 B:215</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grpSp>
          <p:sp>
            <p:nvSpPr>
              <p:cNvPr id="34" name="TextBox 33"/>
              <p:cNvSpPr txBox="1"/>
              <p:nvPr userDrawn="1"/>
            </p:nvSpPr>
            <p:spPr>
              <a:xfrm rot="5400000">
                <a:off x="12988035" y="260168"/>
                <a:ext cx="843501" cy="323165"/>
              </a:xfrm>
              <a:prstGeom prst="rect">
                <a:avLst/>
              </a:prstGeom>
              <a:noFill/>
            </p:spPr>
            <p:txBody>
              <a:bodyPr wrap="none" lIns="0" tIns="91440" rIns="182880" bIns="91440" rtlCol="0">
                <a:spAutoFit/>
              </a:bodyPr>
              <a:lstStyle/>
              <a:p>
                <a:pPr>
                  <a:lnSpc>
                    <a:spcPct val="90000"/>
                  </a:lnSpc>
                  <a:spcAft>
                    <a:spcPts val="600"/>
                  </a:spcAft>
                </a:pPr>
                <a:r>
                  <a:rPr lang="en-US" sz="1000" dirty="0">
                    <a:gradFill>
                      <a:gsLst>
                        <a:gs pos="2917">
                          <a:schemeClr val="tx1"/>
                        </a:gs>
                        <a:gs pos="30000">
                          <a:schemeClr val="tx1"/>
                        </a:gs>
                      </a:gsLst>
                      <a:lin ang="5400000" scaled="0"/>
                    </a:gradFill>
                  </a:rPr>
                  <a:t>Main colors</a:t>
                </a:r>
              </a:p>
            </p:txBody>
          </p:sp>
          <p:sp>
            <p:nvSpPr>
              <p:cNvPr id="35" name="TextBox 34"/>
              <p:cNvSpPr txBox="1"/>
              <p:nvPr userDrawn="1"/>
            </p:nvSpPr>
            <p:spPr>
              <a:xfrm rot="5400000">
                <a:off x="11742070" y="4230580"/>
                <a:ext cx="2656496" cy="323165"/>
              </a:xfrm>
              <a:prstGeom prst="rect">
                <a:avLst/>
              </a:prstGeom>
              <a:noFill/>
            </p:spPr>
            <p:txBody>
              <a:bodyPr wrap="none" lIns="0" tIns="91440" rIns="182880" bIns="91440" rtlCol="0">
                <a:spAutoFit/>
              </a:bodyPr>
              <a:lstStyle/>
              <a:p>
                <a:pPr>
                  <a:lnSpc>
                    <a:spcPct val="90000"/>
                  </a:lnSpc>
                  <a:spcAft>
                    <a:spcPts val="600"/>
                  </a:spcAft>
                </a:pPr>
                <a:r>
                  <a:rPr lang="en-US" sz="1000" dirty="0">
                    <a:gradFill>
                      <a:gsLst>
                        <a:gs pos="2917">
                          <a:schemeClr val="tx1"/>
                        </a:gs>
                        <a:gs pos="30000">
                          <a:schemeClr val="tx1"/>
                        </a:gs>
                      </a:gsLst>
                      <a:lin ang="5400000" scaled="0"/>
                    </a:gradFill>
                  </a:rPr>
                  <a:t>Secondary colors (use only when</a:t>
                </a:r>
                <a:r>
                  <a:rPr lang="en-US" sz="1000" baseline="0" dirty="0">
                    <a:gradFill>
                      <a:gsLst>
                        <a:gs pos="2917">
                          <a:schemeClr val="tx1"/>
                        </a:gs>
                        <a:gs pos="30000">
                          <a:schemeClr val="tx1"/>
                        </a:gs>
                      </a:gsLst>
                      <a:lin ang="5400000" scaled="0"/>
                    </a:gradFill>
                  </a:rPr>
                  <a:t> necessary)</a:t>
                </a:r>
                <a:endParaRPr lang="en-US" sz="1000" dirty="0">
                  <a:gradFill>
                    <a:gsLst>
                      <a:gs pos="2917">
                        <a:schemeClr val="tx1"/>
                      </a:gs>
                      <a:gs pos="30000">
                        <a:schemeClr val="tx1"/>
                      </a:gs>
                    </a:gsLst>
                    <a:lin ang="5400000" scaled="0"/>
                  </a:gradFill>
                </a:endParaRPr>
              </a:p>
            </p:txBody>
          </p:sp>
        </p:grpSp>
        <p:sp>
          <p:nvSpPr>
            <p:cNvPr id="19" name="Rectangle 18"/>
            <p:cNvSpPr/>
            <p:nvPr userDrawn="1"/>
          </p:nvSpPr>
          <p:spPr bwMode="auto">
            <a:xfrm rot="5400000">
              <a:off x="12328887" y="4272718"/>
              <a:ext cx="869930" cy="289766"/>
            </a:xfrm>
            <a:prstGeom prst="rect">
              <a:avLst/>
            </a:prstGeom>
            <a:solidFill>
              <a:srgbClr val="00188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18584">
                        <a:srgbClr val="FFFFFF"/>
                      </a:gs>
                      <a:gs pos="52000">
                        <a:srgbClr val="FFFFFF"/>
                      </a:gs>
                    </a:gsLst>
                    <a:lin ang="5400000" scaled="0"/>
                  </a:gradFill>
                  <a:latin typeface="+mn-lt"/>
                  <a:ea typeface="Segoe UI" pitchFamily="34" charset="0"/>
                  <a:cs typeface="Segoe UI" pitchFamily="34" charset="0"/>
                </a:rPr>
                <a:t>Mid Blue</a:t>
              </a:r>
            </a:p>
            <a:p>
              <a:pPr algn="l" defTabSz="932472" fontAlgn="base">
                <a:lnSpc>
                  <a:spcPct val="100000"/>
                </a:lnSpc>
                <a:spcBef>
                  <a:spcPct val="0"/>
                </a:spcBef>
                <a:spcAft>
                  <a:spcPct val="0"/>
                </a:spcAft>
              </a:pPr>
              <a:r>
                <a:rPr lang="en-US" sz="500" dirty="0">
                  <a:gradFill>
                    <a:gsLst>
                      <a:gs pos="18584">
                        <a:srgbClr val="FFFFFF"/>
                      </a:gs>
                      <a:gs pos="52000">
                        <a:srgbClr val="FFFFFF"/>
                      </a:gs>
                    </a:gsLst>
                    <a:lin ang="5400000" scaled="0"/>
                  </a:gradFill>
                  <a:ea typeface="Segoe UI" pitchFamily="34" charset="0"/>
                  <a:cs typeface="Segoe UI" pitchFamily="34" charset="0"/>
                </a:rPr>
                <a:t>R:0</a:t>
              </a:r>
              <a:r>
                <a:rPr lang="en-US" sz="500" baseline="0" dirty="0">
                  <a:gradFill>
                    <a:gsLst>
                      <a:gs pos="18584">
                        <a:srgbClr val="FFFFFF"/>
                      </a:gs>
                      <a:gs pos="52000">
                        <a:srgbClr val="FFFFFF"/>
                      </a:gs>
                    </a:gsLst>
                    <a:lin ang="5400000" scaled="0"/>
                  </a:gradFill>
                  <a:ea typeface="Segoe UI" pitchFamily="34" charset="0"/>
                  <a:cs typeface="Segoe UI" pitchFamily="34" charset="0"/>
                </a:rPr>
                <a:t> G:24 B:143</a:t>
              </a:r>
              <a:endParaRPr lang="en-US" sz="500" dirty="0">
                <a:gradFill>
                  <a:gsLst>
                    <a:gs pos="18584">
                      <a:srgbClr val="FFFFFF"/>
                    </a:gs>
                    <a:gs pos="52000">
                      <a:srgbClr val="FFFFFF"/>
                    </a:gs>
                  </a:gsLst>
                  <a:lin ang="5400000" scaled="0"/>
                </a:gradFill>
                <a:ea typeface="Segoe UI" pitchFamily="34" charset="0"/>
                <a:cs typeface="Segoe UI" pitchFamily="34" charset="0"/>
              </a:endParaRPr>
            </a:p>
          </p:txBody>
        </p:sp>
        <p:sp>
          <p:nvSpPr>
            <p:cNvPr id="20" name="Rectangle 19"/>
            <p:cNvSpPr/>
            <p:nvPr userDrawn="1"/>
          </p:nvSpPr>
          <p:spPr bwMode="auto">
            <a:xfrm rot="5400000">
              <a:off x="12328887" y="5187118"/>
              <a:ext cx="869930" cy="289766"/>
            </a:xfrm>
            <a:prstGeom prst="rect">
              <a:avLst/>
            </a:prstGeom>
            <a:solidFill>
              <a:srgbClr val="107C1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Green</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a:t>
              </a:r>
              <a:r>
                <a:rPr lang="en-US" sz="500" baseline="0" dirty="0">
                  <a:gradFill>
                    <a:gsLst>
                      <a:gs pos="2092">
                        <a:srgbClr val="F8F8F8"/>
                      </a:gs>
                      <a:gs pos="10042">
                        <a:srgbClr val="F8F8F8"/>
                      </a:gs>
                    </a:gsLst>
                    <a:lin ang="5400000" scaled="0"/>
                  </a:gradFill>
                  <a:ea typeface="Segoe UI" pitchFamily="34" charset="0"/>
                  <a:cs typeface="Segoe UI" pitchFamily="34" charset="0"/>
                </a:rPr>
                <a:t>16 G:124 B:16</a:t>
              </a:r>
            </a:p>
          </p:txBody>
        </p:sp>
        <p:sp>
          <p:nvSpPr>
            <p:cNvPr id="21" name="Rectangle 20"/>
            <p:cNvSpPr/>
            <p:nvPr userDrawn="1"/>
          </p:nvSpPr>
          <p:spPr bwMode="auto">
            <a:xfrm rot="5400000">
              <a:off x="12328886" y="3353996"/>
              <a:ext cx="869930" cy="289766"/>
            </a:xfrm>
            <a:prstGeom prst="rect">
              <a:avLst/>
            </a:pr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66272">
                        <a:srgbClr val="000000"/>
                      </a:gs>
                      <a:gs pos="44000">
                        <a:srgbClr val="000000"/>
                      </a:gs>
                    </a:gsLst>
                    <a:lin ang="5400000" scaled="1"/>
                  </a:gradFill>
                  <a:latin typeface="+mn-lt"/>
                  <a:ea typeface="Segoe UI" pitchFamily="34" charset="0"/>
                  <a:cs typeface="Segoe UI" pitchFamily="34" charset="0"/>
                </a:rPr>
                <a:t>Light Blue</a:t>
              </a:r>
            </a:p>
            <a:p>
              <a:pPr algn="l" defTabSz="932472" fontAlgn="base">
                <a:lnSpc>
                  <a:spcPct val="100000"/>
                </a:lnSpc>
                <a:spcBef>
                  <a:spcPct val="0"/>
                </a:spcBef>
                <a:spcAft>
                  <a:spcPct val="0"/>
                </a:spcAft>
              </a:pPr>
              <a:r>
                <a:rPr lang="en-US" sz="500" dirty="0">
                  <a:gradFill>
                    <a:gsLst>
                      <a:gs pos="66272">
                        <a:srgbClr val="000000"/>
                      </a:gs>
                      <a:gs pos="44000">
                        <a:srgbClr val="000000"/>
                      </a:gs>
                    </a:gsLst>
                    <a:lin ang="5400000" scaled="1"/>
                  </a:gradFill>
                  <a:ea typeface="Segoe UI" pitchFamily="34" charset="0"/>
                  <a:cs typeface="Segoe UI" pitchFamily="34" charset="0"/>
                </a:rPr>
                <a:t>R:0</a:t>
              </a:r>
              <a:r>
                <a:rPr lang="en-US" sz="500" baseline="0" dirty="0">
                  <a:gradFill>
                    <a:gsLst>
                      <a:gs pos="66272">
                        <a:srgbClr val="000000"/>
                      </a:gs>
                      <a:gs pos="44000">
                        <a:srgbClr val="000000"/>
                      </a:gs>
                    </a:gsLst>
                    <a:lin ang="5400000" scaled="1"/>
                  </a:gradFill>
                  <a:ea typeface="Segoe UI" pitchFamily="34" charset="0"/>
                  <a:cs typeface="Segoe UI" pitchFamily="34" charset="0"/>
                </a:rPr>
                <a:t> G:188 B:242</a:t>
              </a:r>
              <a:endParaRPr lang="en-US" sz="500" dirty="0">
                <a:gradFill>
                  <a:gsLst>
                    <a:gs pos="66272">
                      <a:srgbClr val="000000"/>
                    </a:gs>
                    <a:gs pos="44000">
                      <a:srgbClr val="000000"/>
                    </a:gs>
                  </a:gsLst>
                  <a:lin ang="5400000" scaled="1"/>
                </a:gradFill>
                <a:ea typeface="Segoe UI" pitchFamily="34" charset="0"/>
                <a:cs typeface="Segoe UI" pitchFamily="34" charset="0"/>
              </a:endParaRPr>
            </a:p>
          </p:txBody>
        </p:sp>
      </p:grpSp>
    </p:spTree>
    <p:extLst>
      <p:ext uri="{BB962C8B-B14F-4D97-AF65-F5344CB8AC3E}">
        <p14:creationId xmlns:p14="http://schemas.microsoft.com/office/powerpoint/2010/main" val="3176578691"/>
      </p:ext>
    </p:extLst>
  </p:cSld>
  <p:clrMap bg1="lt1" tx1="dk1" bg2="lt2" tx2="dk2" accent1="accent1" accent2="accent2" accent3="accent3" accent4="accent4" accent5="accent5" accent6="accent6" hlink="hlink" folHlink="folHlink"/>
  <p:sldLayoutIdLst>
    <p:sldLayoutId id="2147484328" r:id="rId1"/>
    <p:sldLayoutId id="2147484329" r:id="rId2"/>
    <p:sldLayoutId id="2147484330" r:id="rId3"/>
    <p:sldLayoutId id="2147484428" r:id="rId4"/>
    <p:sldLayoutId id="2147484429" r:id="rId5"/>
    <p:sldLayoutId id="2147484432" r:id="rId6"/>
    <p:sldLayoutId id="2147484431" r:id="rId7"/>
    <p:sldLayoutId id="2147484331" r:id="rId8"/>
    <p:sldLayoutId id="2147484332" r:id="rId9"/>
    <p:sldLayoutId id="2147484333" r:id="rId10"/>
    <p:sldLayoutId id="2147484334" r:id="rId11"/>
    <p:sldLayoutId id="2147484335" r:id="rId12"/>
    <p:sldLayoutId id="2147484336" r:id="rId13"/>
    <p:sldLayoutId id="2147484337" r:id="rId14"/>
    <p:sldLayoutId id="2147484426" r:id="rId15"/>
    <p:sldLayoutId id="2147484427" r:id="rId16"/>
    <p:sldLayoutId id="2147484425" r:id="rId17"/>
    <p:sldLayoutId id="2147484338" r:id="rId18"/>
    <p:sldLayoutId id="2147484430" r:id="rId19"/>
    <p:sldLayoutId id="2147484339" r:id="rId20"/>
    <p:sldLayoutId id="2147484340" r:id="rId21"/>
    <p:sldLayoutId id="2147484341" r:id="rId22"/>
    <p:sldLayoutId id="2147484342" r:id="rId23"/>
    <p:sldLayoutId id="2147484343" r:id="rId24"/>
    <p:sldLayoutId id="2147484344" r:id="rId25"/>
    <p:sldLayoutId id="2147484345" r:id="rId26"/>
    <p:sldLayoutId id="2147484346" r:id="rId27"/>
    <p:sldLayoutId id="2147484347" r:id="rId28"/>
    <p:sldLayoutId id="2147484348" r:id="rId29"/>
    <p:sldLayoutId id="2147484424" r:id="rId30"/>
    <p:sldLayoutId id="2147484433" r:id="rId31"/>
  </p:sldLayoutIdLst>
  <p:transition>
    <p:fade/>
  </p:transition>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2" Type="http://schemas.openxmlformats.org/officeDocument/2006/relationships/hyperlink" Target="https://www.linkedin.com/pulse/reinventing-business-processes-satya-nadella?published=t" TargetMode="Externa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jpg"/><Relationship Id="rId3" Type="http://schemas.openxmlformats.org/officeDocument/2006/relationships/image" Target="../media/image6.jp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31.xml"/><Relationship Id="rId6" Type="http://schemas.openxmlformats.org/officeDocument/2006/relationships/image" Target="../media/image9.png"/><Relationship Id="rId11" Type="http://schemas.openxmlformats.org/officeDocument/2006/relationships/image" Target="../media/image14.jp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jpg"/><Relationship Id="rId9" Type="http://schemas.openxmlformats.org/officeDocument/2006/relationships/image" Target="../media/image12.png"/><Relationship Id="rId14" Type="http://schemas.openxmlformats.org/officeDocument/2006/relationships/image" Target="../media/image17.jpg"/></Relationships>
</file>

<file path=ppt/slides/_rels/slide4.xml.rels><?xml version="1.0" encoding="UTF-8" standalone="yes"?>
<Relationships xmlns="http://schemas.openxmlformats.org/package/2006/relationships"><Relationship Id="rId8" Type="http://schemas.openxmlformats.org/officeDocument/2006/relationships/image" Target="../media/image21.jpeg"/><Relationship Id="rId13" Type="http://schemas.openxmlformats.org/officeDocument/2006/relationships/image" Target="../media/image25.png"/><Relationship Id="rId3" Type="http://schemas.openxmlformats.org/officeDocument/2006/relationships/image" Target="../media/image18.png"/><Relationship Id="rId7" Type="http://schemas.openxmlformats.org/officeDocument/2006/relationships/image" Target="cid:image001.jpg@01D1D84D.962F78F0" TargetMode="External"/><Relationship Id="rId12"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31.xml"/><Relationship Id="rId6" Type="http://schemas.openxmlformats.org/officeDocument/2006/relationships/image" Target="../media/image20.jpeg"/><Relationship Id="rId11" Type="http://schemas.openxmlformats.org/officeDocument/2006/relationships/image" Target="../media/image23.png"/><Relationship Id="rId5" Type="http://schemas.openxmlformats.org/officeDocument/2006/relationships/image" Target="../media/image19.png"/><Relationship Id="rId10" Type="http://schemas.openxmlformats.org/officeDocument/2006/relationships/image" Target="../media/image22.png"/><Relationship Id="rId4" Type="http://schemas.openxmlformats.org/officeDocument/2006/relationships/image" Target="../media/image10.png"/><Relationship Id="rId9" Type="http://schemas.openxmlformats.org/officeDocument/2006/relationships/image" Target="cid:image002.jpg@01D1D84D.962F78F0"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74701" y="2125678"/>
            <a:ext cx="10515535" cy="1828786"/>
          </a:xfrm>
          <a:prstGeom prst="rect">
            <a:avLst/>
          </a:prstGeom>
        </p:spPr>
        <p:txBody>
          <a:bodyPr/>
          <a:lst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lang="en-GB" dirty="0"/>
              <a:t>News from WPC in Toronto</a:t>
            </a:r>
            <a:br>
              <a:rPr lang="en-GB" dirty="0"/>
            </a:br>
            <a:r>
              <a:rPr lang="en-GB" dirty="0"/>
              <a:t>Dynamics 365</a:t>
            </a:r>
          </a:p>
        </p:txBody>
      </p:sp>
      <p:sp>
        <p:nvSpPr>
          <p:cNvPr id="3" name="Text Placeholder 2"/>
          <p:cNvSpPr txBox="1">
            <a:spLocks/>
          </p:cNvSpPr>
          <p:nvPr/>
        </p:nvSpPr>
        <p:spPr>
          <a:xfrm>
            <a:off x="274701" y="3955786"/>
            <a:ext cx="7315137" cy="1828007"/>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dirty="0"/>
              <a:t>Paul White</a:t>
            </a:r>
          </a:p>
        </p:txBody>
      </p:sp>
    </p:spTree>
    <p:extLst>
      <p:ext uri="{BB962C8B-B14F-4D97-AF65-F5344CB8AC3E}">
        <p14:creationId xmlns:p14="http://schemas.microsoft.com/office/powerpoint/2010/main" val="2144256966"/>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Microsoft Dynamics 365 – Business edition</a:t>
            </a:r>
          </a:p>
        </p:txBody>
      </p:sp>
      <p:graphicFrame>
        <p:nvGraphicFramePr>
          <p:cNvPr id="17" name="Chart 16"/>
          <p:cNvGraphicFramePr>
            <a:graphicFrameLocks/>
          </p:cNvGraphicFramePr>
          <p:nvPr>
            <p:extLst>
              <p:ext uri="{D42A27DB-BD31-4B8C-83A1-F6EECF244321}">
                <p14:modId xmlns:p14="http://schemas.microsoft.com/office/powerpoint/2010/main" val="1695465297"/>
              </p:ext>
            </p:extLst>
          </p:nvPr>
        </p:nvGraphicFramePr>
        <p:xfrm>
          <a:off x="1523604" y="1454885"/>
          <a:ext cx="10182215" cy="5155406"/>
        </p:xfrm>
        <a:graphic>
          <a:graphicData uri="http://schemas.openxmlformats.org/drawingml/2006/chart">
            <c:chart xmlns:c="http://schemas.openxmlformats.org/drawingml/2006/chart" xmlns:r="http://schemas.openxmlformats.org/officeDocument/2006/relationships" r:id="rId2"/>
          </a:graphicData>
        </a:graphic>
      </p:graphicFrame>
      <p:sp>
        <p:nvSpPr>
          <p:cNvPr id="18" name="TextBox 17"/>
          <p:cNvSpPr txBox="1"/>
          <p:nvPr/>
        </p:nvSpPr>
        <p:spPr>
          <a:xfrm>
            <a:off x="7838798" y="6488475"/>
            <a:ext cx="986167" cy="276999"/>
          </a:xfrm>
          <a:prstGeom prst="rect">
            <a:avLst/>
          </a:prstGeom>
          <a:noFill/>
        </p:spPr>
        <p:txBody>
          <a:bodyPr wrap="none" rtlCol="0">
            <a:spAutoFit/>
          </a:bodyPr>
          <a:lstStyle/>
          <a:p>
            <a:r>
              <a:rPr lang="en-GB" sz="1200" dirty="0">
                <a:latin typeface="Segoe UI Light" panose="020B0502040204020203" pitchFamily="34" charset="0"/>
                <a:cs typeface="Segoe UI Light" panose="020B0502040204020203" pitchFamily="34" charset="0"/>
              </a:rPr>
              <a:t>554k entities</a:t>
            </a:r>
          </a:p>
        </p:txBody>
      </p:sp>
      <p:sp>
        <p:nvSpPr>
          <p:cNvPr id="19" name="TextBox 18"/>
          <p:cNvSpPr txBox="1"/>
          <p:nvPr/>
        </p:nvSpPr>
        <p:spPr>
          <a:xfrm>
            <a:off x="4543984" y="6488475"/>
            <a:ext cx="886781" cy="276999"/>
          </a:xfrm>
          <a:prstGeom prst="rect">
            <a:avLst/>
          </a:prstGeom>
          <a:noFill/>
        </p:spPr>
        <p:txBody>
          <a:bodyPr wrap="none" rtlCol="0">
            <a:spAutoFit/>
          </a:bodyPr>
          <a:lstStyle/>
          <a:p>
            <a:r>
              <a:rPr lang="en-GB" sz="1200" dirty="0">
                <a:latin typeface="Segoe UI Light" panose="020B0502040204020203" pitchFamily="34" charset="0"/>
                <a:cs typeface="Segoe UI Light" panose="020B0502040204020203" pitchFamily="34" charset="0"/>
              </a:rPr>
              <a:t>4m entities</a:t>
            </a:r>
          </a:p>
        </p:txBody>
      </p:sp>
      <p:sp>
        <p:nvSpPr>
          <p:cNvPr id="20" name="TextBox 19"/>
          <p:cNvSpPr txBox="1"/>
          <p:nvPr/>
        </p:nvSpPr>
        <p:spPr>
          <a:xfrm>
            <a:off x="6153107" y="6488475"/>
            <a:ext cx="971741" cy="276999"/>
          </a:xfrm>
          <a:prstGeom prst="rect">
            <a:avLst/>
          </a:prstGeom>
          <a:noFill/>
        </p:spPr>
        <p:txBody>
          <a:bodyPr wrap="none" rtlCol="0">
            <a:spAutoFit/>
          </a:bodyPr>
          <a:lstStyle/>
          <a:p>
            <a:r>
              <a:rPr lang="en-GB" sz="1200" dirty="0">
                <a:latin typeface="Segoe UI Light" panose="020B0502040204020203" pitchFamily="34" charset="0"/>
                <a:cs typeface="Segoe UI Light" panose="020B0502040204020203" pitchFamily="34" charset="0"/>
              </a:rPr>
              <a:t>1.5m entities</a:t>
            </a:r>
          </a:p>
        </p:txBody>
      </p:sp>
      <p:sp>
        <p:nvSpPr>
          <p:cNvPr id="21" name="TextBox 20"/>
          <p:cNvSpPr txBox="1"/>
          <p:nvPr/>
        </p:nvSpPr>
        <p:spPr>
          <a:xfrm>
            <a:off x="2962333" y="6488475"/>
            <a:ext cx="883575" cy="276999"/>
          </a:xfrm>
          <a:prstGeom prst="rect">
            <a:avLst/>
          </a:prstGeom>
          <a:noFill/>
        </p:spPr>
        <p:txBody>
          <a:bodyPr wrap="none" rtlCol="0">
            <a:spAutoFit/>
          </a:bodyPr>
          <a:lstStyle/>
          <a:p>
            <a:r>
              <a:rPr lang="en-GB" sz="1200" dirty="0">
                <a:latin typeface="Segoe UI Light" panose="020B0502040204020203" pitchFamily="34" charset="0"/>
                <a:cs typeface="Segoe UI Light" panose="020B0502040204020203" pitchFamily="34" charset="0"/>
              </a:rPr>
              <a:t>6m entities</a:t>
            </a:r>
          </a:p>
        </p:txBody>
      </p:sp>
      <p:sp>
        <p:nvSpPr>
          <p:cNvPr id="9" name="Text Placeholder 3"/>
          <p:cNvSpPr txBox="1">
            <a:spLocks/>
          </p:cNvSpPr>
          <p:nvPr/>
        </p:nvSpPr>
        <p:spPr>
          <a:xfrm>
            <a:off x="274638" y="1058862"/>
            <a:ext cx="10972800" cy="517065"/>
          </a:xfrm>
          <a:prstGeom prst="rect">
            <a:avLst/>
          </a:prstGeom>
        </p:spPr>
        <p:txBody>
          <a:bodyPr vert="horz" wrap="square" lIns="146304" tIns="91440" rIns="146304" bIns="91440" rtlCol="0">
            <a:spAutoFit/>
          </a:bodyPr>
          <a:lstStyle>
            <a:lvl1pPr marR="0" indent="0" fontAlgn="auto">
              <a:lnSpc>
                <a:spcPct val="90000"/>
              </a:lnSpc>
              <a:spcBef>
                <a:spcPct val="20000"/>
              </a:spcBef>
              <a:spcAft>
                <a:spcPts val="0"/>
              </a:spcAft>
              <a:buClrTx/>
              <a:buSzPct val="90000"/>
              <a:buFont typeface="Arial" pitchFamily="34" charset="0"/>
              <a:buNone/>
              <a:tabLst/>
              <a:defRPr sz="2400" spc="0" baseline="0">
                <a:solidFill>
                  <a:schemeClr val="tx2"/>
                </a:solidFill>
                <a:latin typeface="+mj-lt"/>
              </a:defRPr>
            </a:lvl1pPr>
            <a:lvl2pPr marL="342900" marR="0" indent="0" fontAlgn="auto">
              <a:lnSpc>
                <a:spcPct val="90000"/>
              </a:lnSpc>
              <a:spcBef>
                <a:spcPct val="20000"/>
              </a:spcBef>
              <a:spcAft>
                <a:spcPts val="0"/>
              </a:spcAft>
              <a:buClrTx/>
              <a:buSzPct val="90000"/>
              <a:buFont typeface="Arial" pitchFamily="34" charset="0"/>
              <a:buNone/>
              <a:tabLst/>
              <a:defRPr sz="2400" spc="0" baseline="0">
                <a:gradFill>
                  <a:gsLst>
                    <a:gs pos="1250">
                      <a:schemeClr val="tx1"/>
                    </a:gs>
                    <a:gs pos="100000">
                      <a:schemeClr val="tx1"/>
                    </a:gs>
                  </a:gsLst>
                  <a:lin ang="5400000" scaled="0"/>
                </a:gradFill>
              </a:defRPr>
            </a:lvl2pPr>
            <a:lvl3pPr marL="571500" marR="0" indent="0" fontAlgn="auto">
              <a:lnSpc>
                <a:spcPct val="90000"/>
              </a:lnSpc>
              <a:spcBef>
                <a:spcPct val="20000"/>
              </a:spcBef>
              <a:spcAft>
                <a:spcPts val="0"/>
              </a:spcAft>
              <a:buClrTx/>
              <a:buSzPct val="90000"/>
              <a:buFont typeface="Arial" pitchFamily="34" charset="0"/>
              <a:buNone/>
              <a:tabLst/>
              <a:defRPr sz="2000" spc="0" baseline="0">
                <a:gradFill>
                  <a:gsLst>
                    <a:gs pos="1250">
                      <a:schemeClr val="tx1"/>
                    </a:gs>
                    <a:gs pos="100000">
                      <a:schemeClr val="tx1"/>
                    </a:gs>
                  </a:gsLst>
                  <a:lin ang="5400000" scaled="0"/>
                </a:gradFill>
              </a:defRPr>
            </a:lvl3pPr>
            <a:lvl4pPr marL="800100" marR="0" indent="0" fontAlgn="auto">
              <a:lnSpc>
                <a:spcPct val="90000"/>
              </a:lnSpc>
              <a:spcBef>
                <a:spcPct val="20000"/>
              </a:spcBef>
              <a:spcAft>
                <a:spcPts val="0"/>
              </a:spcAft>
              <a:buClrTx/>
              <a:buSzPct val="90000"/>
              <a:buFont typeface="Arial" pitchFamily="34" charset="0"/>
              <a:buNone/>
              <a:tabLst/>
              <a:defRPr spc="0" baseline="0">
                <a:gradFill>
                  <a:gsLst>
                    <a:gs pos="1250">
                      <a:schemeClr val="tx1"/>
                    </a:gs>
                    <a:gs pos="100000">
                      <a:schemeClr val="tx1"/>
                    </a:gs>
                  </a:gsLst>
                  <a:lin ang="5400000" scaled="0"/>
                </a:gradFill>
              </a:defRPr>
            </a:lvl4pPr>
            <a:lvl5pPr marL="1028700" marR="0" indent="0" fontAlgn="auto">
              <a:lnSpc>
                <a:spcPct val="90000"/>
              </a:lnSpc>
              <a:spcBef>
                <a:spcPct val="20000"/>
              </a:spcBef>
              <a:spcAft>
                <a:spcPts val="0"/>
              </a:spcAft>
              <a:buClrTx/>
              <a:buSzPct val="90000"/>
              <a:buFont typeface="Arial" pitchFamily="34" charset="0"/>
              <a:buNone/>
              <a:tabLst/>
              <a:defRPr spc="0" baseline="0">
                <a:gradFill>
                  <a:gsLst>
                    <a:gs pos="1250">
                      <a:schemeClr val="tx1"/>
                    </a:gs>
                    <a:gs pos="100000">
                      <a:schemeClr val="tx1"/>
                    </a:gs>
                  </a:gsLst>
                  <a:lin ang="5400000" scaled="0"/>
                </a:gradFill>
              </a:defRPr>
            </a:lvl5pPr>
            <a:lvl6pPr marL="2565040" indent="-233186">
              <a:spcBef>
                <a:spcPct val="20000"/>
              </a:spcBef>
              <a:buFont typeface="Arial" pitchFamily="34" charset="0"/>
              <a:buChar char="•"/>
              <a:defRPr sz="2000"/>
            </a:lvl6pPr>
            <a:lvl7pPr marL="3031412" indent="-233186">
              <a:spcBef>
                <a:spcPct val="20000"/>
              </a:spcBef>
              <a:buFont typeface="Arial" pitchFamily="34" charset="0"/>
              <a:buChar char="•"/>
              <a:defRPr sz="2000"/>
            </a:lvl7pPr>
            <a:lvl8pPr marL="3497783" indent="-233186">
              <a:spcBef>
                <a:spcPct val="20000"/>
              </a:spcBef>
              <a:buFont typeface="Arial" pitchFamily="34" charset="0"/>
              <a:buChar char="•"/>
              <a:defRPr sz="2000"/>
            </a:lvl8pPr>
            <a:lvl9pPr marL="3964155" indent="-233186">
              <a:spcBef>
                <a:spcPct val="20000"/>
              </a:spcBef>
              <a:buFont typeface="Arial" pitchFamily="34" charset="0"/>
              <a:buChar char="•"/>
              <a:defRPr sz="2000"/>
            </a:lvl9pPr>
          </a:lstStyle>
          <a:p>
            <a:r>
              <a:rPr lang="en-GB" dirty="0"/>
              <a:t>Target market</a:t>
            </a:r>
          </a:p>
        </p:txBody>
      </p:sp>
    </p:spTree>
    <p:extLst>
      <p:ext uri="{BB962C8B-B14F-4D97-AF65-F5344CB8AC3E}">
        <p14:creationId xmlns:p14="http://schemas.microsoft.com/office/powerpoint/2010/main" val="2647714498"/>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we need to do to win in SMB</a:t>
            </a:r>
          </a:p>
        </p:txBody>
      </p:sp>
      <p:sp>
        <p:nvSpPr>
          <p:cNvPr id="3" name="Text Placeholder 2"/>
          <p:cNvSpPr>
            <a:spLocks noGrp="1"/>
          </p:cNvSpPr>
          <p:nvPr>
            <p:ph type="body" sz="quarter" idx="10"/>
          </p:nvPr>
        </p:nvSpPr>
        <p:spPr>
          <a:xfrm>
            <a:off x="274638" y="1744662"/>
            <a:ext cx="11887200" cy="4001095"/>
          </a:xfrm>
        </p:spPr>
        <p:txBody>
          <a:bodyPr/>
          <a:lstStyle/>
          <a:p>
            <a:pPr marL="571500" indent="-571500">
              <a:buFont typeface="Arial" panose="020B0604020202020204" pitchFamily="34" charset="0"/>
              <a:buChar char="•"/>
            </a:pPr>
            <a:r>
              <a:rPr lang="en-GB" dirty="0">
                <a:solidFill>
                  <a:srgbClr val="000000"/>
                </a:solidFill>
              </a:rPr>
              <a:t>Continue doing what we’re doing</a:t>
            </a:r>
          </a:p>
          <a:p>
            <a:pPr marL="571500" indent="-571500">
              <a:buFont typeface="Arial" panose="020B0604020202020204" pitchFamily="34" charset="0"/>
              <a:buChar char="•"/>
            </a:pPr>
            <a:r>
              <a:rPr lang="en-GB" dirty="0">
                <a:solidFill>
                  <a:srgbClr val="000000"/>
                </a:solidFill>
              </a:rPr>
              <a:t>Leverage our breadth</a:t>
            </a:r>
          </a:p>
          <a:p>
            <a:pPr marL="571500" indent="-571500">
              <a:buFont typeface="Arial" panose="020B0604020202020204" pitchFamily="34" charset="0"/>
              <a:buChar char="•"/>
            </a:pPr>
            <a:r>
              <a:rPr lang="en-GB" dirty="0">
                <a:solidFill>
                  <a:srgbClr val="000000"/>
                </a:solidFill>
              </a:rPr>
              <a:t>Upsell from O365</a:t>
            </a:r>
          </a:p>
          <a:p>
            <a:pPr marL="571500" indent="-571500">
              <a:buFont typeface="Arial" panose="020B0604020202020204" pitchFamily="34" charset="0"/>
              <a:buChar char="•"/>
            </a:pPr>
            <a:r>
              <a:rPr lang="en-GB" dirty="0">
                <a:solidFill>
                  <a:srgbClr val="000000"/>
                </a:solidFill>
              </a:rPr>
              <a:t>Transform our marketing, sales and deployment services</a:t>
            </a:r>
          </a:p>
          <a:p>
            <a:pPr marL="571500" indent="-571500">
              <a:buFont typeface="Arial" panose="020B0604020202020204" pitchFamily="34" charset="0"/>
              <a:buChar char="•"/>
            </a:pPr>
            <a:endParaRPr lang="en-GB" dirty="0">
              <a:solidFill>
                <a:srgbClr val="000000"/>
              </a:solidFill>
            </a:endParaRPr>
          </a:p>
        </p:txBody>
      </p:sp>
      <p:sp>
        <p:nvSpPr>
          <p:cNvPr id="4" name="Text Placeholder 3"/>
          <p:cNvSpPr>
            <a:spLocks noGrp="1"/>
          </p:cNvSpPr>
          <p:nvPr>
            <p:ph type="body" sz="quarter" idx="11"/>
          </p:nvPr>
        </p:nvSpPr>
        <p:spPr/>
        <p:txBody>
          <a:bodyPr/>
          <a:lstStyle/>
          <a:p>
            <a:endParaRPr lang="en-GB"/>
          </a:p>
        </p:txBody>
      </p:sp>
    </p:spTree>
    <p:extLst>
      <p:ext uri="{BB962C8B-B14F-4D97-AF65-F5344CB8AC3E}">
        <p14:creationId xmlns:p14="http://schemas.microsoft.com/office/powerpoint/2010/main" val="1445087441"/>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you need to do now</a:t>
            </a:r>
          </a:p>
        </p:txBody>
      </p:sp>
      <p:sp>
        <p:nvSpPr>
          <p:cNvPr id="3" name="Text Placeholder 2"/>
          <p:cNvSpPr>
            <a:spLocks noGrp="1"/>
          </p:cNvSpPr>
          <p:nvPr>
            <p:ph type="body" sz="quarter" idx="10"/>
          </p:nvPr>
        </p:nvSpPr>
        <p:spPr>
          <a:xfrm>
            <a:off x="274638" y="1744662"/>
            <a:ext cx="11887200" cy="4801314"/>
          </a:xfrm>
        </p:spPr>
        <p:txBody>
          <a:bodyPr/>
          <a:lstStyle/>
          <a:p>
            <a:pPr marL="571500" indent="-571500">
              <a:buFont typeface="Arial" panose="020B0604020202020204" pitchFamily="34" charset="0"/>
              <a:buChar char="•"/>
            </a:pPr>
            <a:r>
              <a:rPr lang="en-GB" dirty="0">
                <a:solidFill>
                  <a:srgbClr val="000000"/>
                </a:solidFill>
              </a:rPr>
              <a:t>Read Satya’s blog</a:t>
            </a:r>
          </a:p>
          <a:p>
            <a:pPr marL="571500" indent="-571500">
              <a:buFont typeface="Arial" panose="020B0604020202020204" pitchFamily="34" charset="0"/>
              <a:buChar char="•"/>
            </a:pPr>
            <a:r>
              <a:rPr lang="en-GB" dirty="0">
                <a:solidFill>
                  <a:srgbClr val="000000"/>
                </a:solidFill>
              </a:rPr>
              <a:t>Learn more about </a:t>
            </a:r>
            <a:r>
              <a:rPr lang="en-GB" dirty="0" err="1">
                <a:solidFill>
                  <a:srgbClr val="000000"/>
                </a:solidFill>
              </a:rPr>
              <a:t>PowerApps</a:t>
            </a:r>
            <a:r>
              <a:rPr lang="en-GB" dirty="0">
                <a:solidFill>
                  <a:srgbClr val="000000"/>
                </a:solidFill>
              </a:rPr>
              <a:t> and Flow</a:t>
            </a:r>
          </a:p>
          <a:p>
            <a:r>
              <a:rPr lang="en-GB" dirty="0">
                <a:solidFill>
                  <a:srgbClr val="000000"/>
                </a:solidFill>
              </a:rPr>
              <a:t>	</a:t>
            </a:r>
            <a:r>
              <a:rPr lang="en-GB" sz="2800" dirty="0">
                <a:solidFill>
                  <a:srgbClr val="000000"/>
                </a:solidFill>
              </a:rPr>
              <a:t>https://powerapps.microsoft.com/en-us/</a:t>
            </a:r>
          </a:p>
          <a:p>
            <a:pPr marL="571500" indent="-571500">
              <a:buFont typeface="Arial" panose="020B0604020202020204" pitchFamily="34" charset="0"/>
              <a:buChar char="•"/>
            </a:pPr>
            <a:r>
              <a:rPr lang="en-GB" dirty="0">
                <a:solidFill>
                  <a:srgbClr val="000000"/>
                </a:solidFill>
              </a:rPr>
              <a:t>Learn more about </a:t>
            </a:r>
            <a:r>
              <a:rPr lang="en-GB" dirty="0" err="1">
                <a:solidFill>
                  <a:srgbClr val="000000"/>
                </a:solidFill>
              </a:rPr>
              <a:t>Appsource</a:t>
            </a:r>
            <a:endParaRPr lang="en-GB" dirty="0">
              <a:solidFill>
                <a:srgbClr val="000000"/>
              </a:solidFill>
            </a:endParaRPr>
          </a:p>
          <a:p>
            <a:r>
              <a:rPr lang="en-GB" dirty="0">
                <a:solidFill>
                  <a:srgbClr val="000000"/>
                </a:solidFill>
              </a:rPr>
              <a:t>	</a:t>
            </a:r>
            <a:r>
              <a:rPr lang="en-GB" sz="2800" dirty="0">
                <a:solidFill>
                  <a:srgbClr val="000000"/>
                </a:solidFill>
              </a:rPr>
              <a:t>https://appsource.microsoft.com/en-us/marketplace</a:t>
            </a:r>
          </a:p>
          <a:p>
            <a:pPr marL="571500" indent="-571500">
              <a:buFont typeface="Arial" panose="020B0604020202020204" pitchFamily="34" charset="0"/>
              <a:buChar char="•"/>
            </a:pPr>
            <a:r>
              <a:rPr lang="en-GB" dirty="0">
                <a:solidFill>
                  <a:srgbClr val="000000"/>
                </a:solidFill>
              </a:rPr>
              <a:t>Feel good about your investment in NAV</a:t>
            </a:r>
          </a:p>
          <a:p>
            <a:pPr marL="571500" indent="-571500">
              <a:buFont typeface="Arial" panose="020B0604020202020204" pitchFamily="34" charset="0"/>
              <a:buChar char="•"/>
            </a:pPr>
            <a:r>
              <a:rPr lang="en-GB" dirty="0">
                <a:solidFill>
                  <a:srgbClr val="000000"/>
                </a:solidFill>
              </a:rPr>
              <a:t>Book your place at Directions !</a:t>
            </a:r>
          </a:p>
        </p:txBody>
      </p:sp>
      <p:sp>
        <p:nvSpPr>
          <p:cNvPr id="4" name="Text Placeholder 3"/>
          <p:cNvSpPr>
            <a:spLocks noGrp="1"/>
          </p:cNvSpPr>
          <p:nvPr>
            <p:ph type="body" sz="quarter" idx="11"/>
          </p:nvPr>
        </p:nvSpPr>
        <p:spPr/>
        <p:txBody>
          <a:bodyPr/>
          <a:lstStyle/>
          <a:p>
            <a:endParaRPr lang="en-GB"/>
          </a:p>
        </p:txBody>
      </p:sp>
    </p:spTree>
    <p:extLst>
      <p:ext uri="{BB962C8B-B14F-4D97-AF65-F5344CB8AC3E}">
        <p14:creationId xmlns:p14="http://schemas.microsoft.com/office/powerpoint/2010/main" val="296452972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9245384"/>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a:t>Highlights</a:t>
            </a:r>
          </a:p>
        </p:txBody>
      </p:sp>
      <p:sp>
        <p:nvSpPr>
          <p:cNvPr id="8" name="Text Placeholder 7"/>
          <p:cNvSpPr>
            <a:spLocks noGrp="1"/>
          </p:cNvSpPr>
          <p:nvPr>
            <p:ph type="body" sz="quarter" idx="10"/>
          </p:nvPr>
        </p:nvSpPr>
        <p:spPr>
          <a:xfrm>
            <a:off x="277003" y="1592262"/>
            <a:ext cx="11887200" cy="4961358"/>
          </a:xfrm>
        </p:spPr>
        <p:txBody>
          <a:bodyPr/>
          <a:lstStyle/>
          <a:p>
            <a:r>
              <a:rPr lang="en-GB" sz="3200" dirty="0"/>
              <a:t>Satya Blog Post</a:t>
            </a:r>
          </a:p>
          <a:p>
            <a:pPr marL="0" indent="0">
              <a:buNone/>
            </a:pPr>
            <a:r>
              <a:rPr lang="en-GB" sz="3200" dirty="0"/>
              <a:t>	</a:t>
            </a:r>
            <a:r>
              <a:rPr lang="en-US" sz="2000" dirty="0">
                <a:hlinkClick r:id="rId2"/>
              </a:rPr>
              <a:t>https://www.linkedin.com/pulse/reinventing-business-processes-satya-nadella?published=t</a:t>
            </a:r>
            <a:endParaRPr lang="en-US" sz="2000" dirty="0"/>
          </a:p>
          <a:p>
            <a:endParaRPr lang="en-GB" sz="3200" dirty="0"/>
          </a:p>
          <a:p>
            <a:r>
              <a:rPr lang="en-GB" sz="3200" dirty="0"/>
              <a:t>Satya Keynote</a:t>
            </a:r>
          </a:p>
          <a:p>
            <a:pPr marL="342900" lvl="1" indent="0">
              <a:buNone/>
            </a:pPr>
            <a:r>
              <a:rPr lang="en-GB" sz="1600" dirty="0"/>
              <a:t>	</a:t>
            </a:r>
            <a:r>
              <a:rPr lang="en-GB" dirty="0">
                <a:latin typeface="+mj-lt"/>
              </a:rPr>
              <a:t>Enabling our customers to drive their digital transformation</a:t>
            </a:r>
          </a:p>
          <a:p>
            <a:pPr marL="342900" lvl="1" indent="0">
              <a:buNone/>
            </a:pPr>
            <a:r>
              <a:rPr lang="en-GB" dirty="0">
                <a:latin typeface="+mj-lt"/>
              </a:rPr>
              <a:t>	Reconfirmed our commitment to reinventing Productivity and Business Process</a:t>
            </a:r>
          </a:p>
          <a:p>
            <a:pPr marL="342900" lvl="1" indent="0">
              <a:buNone/>
            </a:pPr>
            <a:r>
              <a:rPr lang="en-GB" dirty="0">
                <a:latin typeface="+mj-lt"/>
              </a:rPr>
              <a:t>	Announced Dynamics 365</a:t>
            </a:r>
          </a:p>
          <a:p>
            <a:pPr marL="342900" lvl="1" indent="0">
              <a:buNone/>
            </a:pPr>
            <a:r>
              <a:rPr lang="en-GB" dirty="0">
                <a:latin typeface="+mj-lt"/>
              </a:rPr>
              <a:t>	Announced </a:t>
            </a:r>
            <a:r>
              <a:rPr lang="en-GB" dirty="0" err="1">
                <a:latin typeface="+mj-lt"/>
              </a:rPr>
              <a:t>Appsource</a:t>
            </a:r>
            <a:endParaRPr lang="en-GB" dirty="0">
              <a:latin typeface="+mj-lt"/>
            </a:endParaRPr>
          </a:p>
          <a:p>
            <a:endParaRPr lang="en-GB" sz="3200" dirty="0"/>
          </a:p>
          <a:p>
            <a:r>
              <a:rPr lang="en-GB" sz="3200" dirty="0"/>
              <a:t>Press and Analyst Coverage</a:t>
            </a:r>
          </a:p>
        </p:txBody>
      </p:sp>
    </p:spTree>
    <p:extLst>
      <p:ext uri="{BB962C8B-B14F-4D97-AF65-F5344CB8AC3E}">
        <p14:creationId xmlns:p14="http://schemas.microsoft.com/office/powerpoint/2010/main" val="70098052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fade">
                                      <p:cBhvr>
                                        <p:cTn id="10" dur="500"/>
                                        <p:tgtEl>
                                          <p:spTgt spid="8">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animEffect transition="in" filter="fade">
                                      <p:cBhvr>
                                        <p:cTn id="15" dur="500"/>
                                        <p:tgtEl>
                                          <p:spTgt spid="8">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8">
                                            <p:txEl>
                                              <p:pRg st="4" end="4"/>
                                            </p:txEl>
                                          </p:spTgt>
                                        </p:tgtEl>
                                        <p:attrNameLst>
                                          <p:attrName>style.visibility</p:attrName>
                                        </p:attrNameLst>
                                      </p:cBhvr>
                                      <p:to>
                                        <p:strVal val="visible"/>
                                      </p:to>
                                    </p:set>
                                    <p:animEffect transition="in" filter="fade">
                                      <p:cBhvr>
                                        <p:cTn id="18" dur="500"/>
                                        <p:tgtEl>
                                          <p:spTgt spid="8">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8">
                                            <p:txEl>
                                              <p:pRg st="5" end="5"/>
                                            </p:txEl>
                                          </p:spTgt>
                                        </p:tgtEl>
                                        <p:attrNameLst>
                                          <p:attrName>style.visibility</p:attrName>
                                        </p:attrNameLst>
                                      </p:cBhvr>
                                      <p:to>
                                        <p:strVal val="visible"/>
                                      </p:to>
                                    </p:set>
                                    <p:animEffect transition="in" filter="fade">
                                      <p:cBhvr>
                                        <p:cTn id="21" dur="500"/>
                                        <p:tgtEl>
                                          <p:spTgt spid="8">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8">
                                            <p:txEl>
                                              <p:pRg st="6" end="6"/>
                                            </p:txEl>
                                          </p:spTgt>
                                        </p:tgtEl>
                                        <p:attrNameLst>
                                          <p:attrName>style.visibility</p:attrName>
                                        </p:attrNameLst>
                                      </p:cBhvr>
                                      <p:to>
                                        <p:strVal val="visible"/>
                                      </p:to>
                                    </p:set>
                                    <p:animEffect transition="in" filter="fade">
                                      <p:cBhvr>
                                        <p:cTn id="24" dur="500"/>
                                        <p:tgtEl>
                                          <p:spTgt spid="8">
                                            <p:txEl>
                                              <p:pRg st="6" end="6"/>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8">
                                            <p:txEl>
                                              <p:pRg st="7" end="7"/>
                                            </p:txEl>
                                          </p:spTgt>
                                        </p:tgtEl>
                                        <p:attrNameLst>
                                          <p:attrName>style.visibility</p:attrName>
                                        </p:attrNameLst>
                                      </p:cBhvr>
                                      <p:to>
                                        <p:strVal val="visible"/>
                                      </p:to>
                                    </p:set>
                                    <p:animEffect transition="in" filter="fade">
                                      <p:cBhvr>
                                        <p:cTn id="27" dur="500"/>
                                        <p:tgtEl>
                                          <p:spTgt spid="8">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
                                            <p:txEl>
                                              <p:pRg st="9" end="9"/>
                                            </p:txEl>
                                          </p:spTgt>
                                        </p:tgtEl>
                                        <p:attrNameLst>
                                          <p:attrName>style.visibility</p:attrName>
                                        </p:attrNameLst>
                                      </p:cBhvr>
                                      <p:to>
                                        <p:strVal val="visible"/>
                                      </p:to>
                                    </p:set>
                                    <p:animEffect transition="in" filter="fade">
                                      <p:cBhvr>
                                        <p:cTn id="32" dur="500"/>
                                        <p:tgtEl>
                                          <p:spTgt spid="8">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txBox="1">
            <a:spLocks/>
          </p:cNvSpPr>
          <p:nvPr/>
        </p:nvSpPr>
        <p:spPr>
          <a:xfrm>
            <a:off x="274639" y="295274"/>
            <a:ext cx="11889564" cy="917575"/>
          </a:xfrm>
          <a:prstGeom prst="rect">
            <a:avLst/>
          </a:prstGeom>
        </p:spPr>
        <p:txBody>
          <a:bodyPr/>
          <a:lst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marL="0" marR="0" lvl="0" indent="0" algn="l" defTabSz="932742" rtl="0" eaLnBrk="1" fontAlgn="auto" latinLnBrk="0" hangingPunct="1">
              <a:lnSpc>
                <a:spcPct val="90000"/>
              </a:lnSpc>
              <a:spcBef>
                <a:spcPct val="0"/>
              </a:spcBef>
              <a:spcAft>
                <a:spcPts val="0"/>
              </a:spcAft>
              <a:buClrTx/>
              <a:buSzTx/>
              <a:buFontTx/>
              <a:buNone/>
              <a:tabLst/>
              <a:defRPr/>
            </a:pPr>
            <a:r>
              <a:rPr kumimoji="0" lang="en-US" sz="4800" b="0" i="0" u="none" strike="noStrike" kern="1200" cap="none" spc="-102" normalizeH="0" baseline="0" noProof="0" dirty="0">
                <a:ln w="3175">
                  <a:noFill/>
                </a:ln>
                <a:gradFill>
                  <a:gsLst>
                    <a:gs pos="1250">
                      <a:schemeClr val="tx1"/>
                    </a:gs>
                    <a:gs pos="100000">
                      <a:schemeClr val="tx1"/>
                    </a:gs>
                  </a:gsLst>
                  <a:lin ang="5400000" scaled="0"/>
                </a:gradFill>
                <a:effectLst/>
                <a:uLnTx/>
                <a:uFillTx/>
                <a:latin typeface="+mj-lt"/>
                <a:ea typeface="+mn-ea"/>
                <a:cs typeface="Segoe UI" pitchFamily="34" charset="0"/>
              </a:rPr>
              <a:t>Dynamics 365 &amp; AppSource in the news! </a:t>
            </a:r>
          </a:p>
        </p:txBody>
      </p:sp>
      <p:grpSp>
        <p:nvGrpSpPr>
          <p:cNvPr id="49" name="Group 48"/>
          <p:cNvGrpSpPr/>
          <p:nvPr/>
        </p:nvGrpSpPr>
        <p:grpSpPr>
          <a:xfrm>
            <a:off x="6199085" y="1212849"/>
            <a:ext cx="5815102" cy="2041668"/>
            <a:chOff x="6199085" y="1212849"/>
            <a:chExt cx="5815102" cy="2041668"/>
          </a:xfrm>
        </p:grpSpPr>
        <p:sp>
          <p:nvSpPr>
            <p:cNvPr id="45" name="Rectangle 44"/>
            <p:cNvSpPr/>
            <p:nvPr/>
          </p:nvSpPr>
          <p:spPr bwMode="auto">
            <a:xfrm>
              <a:off x="6199085" y="1212849"/>
              <a:ext cx="5815102" cy="2041668"/>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0" name="Rectangle 9"/>
            <p:cNvSpPr/>
            <p:nvPr/>
          </p:nvSpPr>
          <p:spPr>
            <a:xfrm>
              <a:off x="6493655" y="2006393"/>
              <a:ext cx="4953000" cy="830997"/>
            </a:xfrm>
            <a:prstGeom prst="rect">
              <a:avLst/>
            </a:prstGeom>
          </p:spPr>
          <p:txBody>
            <a:bodyPr wrap="square">
              <a:spAutoFit/>
            </a:bodyPr>
            <a:lstStyle/>
            <a:p>
              <a:pPr lvl="0" defTabSz="914400">
                <a:defRPr/>
              </a:pPr>
              <a:r>
                <a:rPr lang="en-US" sz="2400" b="1" kern="0" dirty="0">
                  <a:latin typeface="Times New Roman" panose="02020603050405020304" pitchFamily="18" charset="0"/>
                  <a:cs typeface="Times New Roman" panose="02020603050405020304" pitchFamily="18" charset="0"/>
                </a:rPr>
                <a:t>Microsoft to Update Its Dynamics Line of Business Software </a:t>
              </a:r>
            </a:p>
          </p:txBody>
        </p:sp>
        <p:pic>
          <p:nvPicPr>
            <p:cNvPr id="11" name="Picture 10"/>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23857" b="25998"/>
            <a:stretch/>
          </p:blipFill>
          <p:spPr>
            <a:xfrm>
              <a:off x="6386300" y="1328744"/>
              <a:ext cx="1511607" cy="757987"/>
            </a:xfrm>
            <a:prstGeom prst="rect">
              <a:avLst/>
            </a:prstGeom>
          </p:spPr>
        </p:pic>
      </p:grpSp>
      <p:grpSp>
        <p:nvGrpSpPr>
          <p:cNvPr id="50" name="Group 49"/>
          <p:cNvGrpSpPr/>
          <p:nvPr/>
        </p:nvGrpSpPr>
        <p:grpSpPr>
          <a:xfrm>
            <a:off x="6199085" y="3427178"/>
            <a:ext cx="5815102" cy="2041668"/>
            <a:chOff x="6199085" y="3427178"/>
            <a:chExt cx="5815102" cy="2041668"/>
          </a:xfrm>
        </p:grpSpPr>
        <p:sp>
          <p:nvSpPr>
            <p:cNvPr id="46" name="Rectangle 45"/>
            <p:cNvSpPr/>
            <p:nvPr/>
          </p:nvSpPr>
          <p:spPr bwMode="auto">
            <a:xfrm>
              <a:off x="6199085" y="3427178"/>
              <a:ext cx="5815102" cy="2041668"/>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3" name="Rectangle 12"/>
            <p:cNvSpPr/>
            <p:nvPr/>
          </p:nvSpPr>
          <p:spPr>
            <a:xfrm>
              <a:off x="6386301" y="4172092"/>
              <a:ext cx="5286142" cy="830997"/>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400" b="1" kern="0" dirty="0">
                  <a:latin typeface="Times New Roman" panose="02020603050405020304" pitchFamily="18" charset="0"/>
                  <a:cs typeface="Times New Roman" panose="02020603050405020304" pitchFamily="18" charset="0"/>
                </a:rPr>
                <a:t>Microsoft Ups Salesforce, Oracle Rivalry With New Cloud Product </a:t>
              </a:r>
            </a:p>
          </p:txBody>
        </p:sp>
        <p:pic>
          <p:nvPicPr>
            <p:cNvPr id="14" name="Picture 13"/>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386300" y="3513395"/>
              <a:ext cx="2336390" cy="671923"/>
            </a:xfrm>
            <a:prstGeom prst="rect">
              <a:avLst/>
            </a:prstGeom>
          </p:spPr>
        </p:pic>
      </p:grpSp>
      <p:grpSp>
        <p:nvGrpSpPr>
          <p:cNvPr id="51" name="Group 50"/>
          <p:cNvGrpSpPr/>
          <p:nvPr/>
        </p:nvGrpSpPr>
        <p:grpSpPr>
          <a:xfrm>
            <a:off x="0" y="5690464"/>
            <a:ext cx="12014187" cy="1005012"/>
            <a:chOff x="0" y="5948618"/>
            <a:chExt cx="12503053" cy="1045907"/>
          </a:xfrm>
        </p:grpSpPr>
        <p:sp>
          <p:nvSpPr>
            <p:cNvPr id="30" name="Rectangle 29"/>
            <p:cNvSpPr/>
            <p:nvPr/>
          </p:nvSpPr>
          <p:spPr bwMode="auto">
            <a:xfrm>
              <a:off x="0" y="5948618"/>
              <a:ext cx="12503053" cy="1045907"/>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16" name="Picture 15"/>
            <p:cNvPicPr>
              <a:picLocks noChangeAspect="1"/>
            </p:cNvPicPr>
            <p:nvPr/>
          </p:nvPicPr>
          <p:blipFill>
            <a:blip r:embed="rId5"/>
            <a:stretch>
              <a:fillRect/>
            </a:stretch>
          </p:blipFill>
          <p:spPr>
            <a:xfrm>
              <a:off x="6948968" y="6319506"/>
              <a:ext cx="856525" cy="457200"/>
            </a:xfrm>
            <a:prstGeom prst="rect">
              <a:avLst/>
            </a:prstGeom>
          </p:spPr>
        </p:pic>
        <p:pic>
          <p:nvPicPr>
            <p:cNvPr id="17" name="Picture 16"/>
            <p:cNvPicPr>
              <a:picLocks noChangeAspect="1"/>
            </p:cNvPicPr>
            <p:nvPr/>
          </p:nvPicPr>
          <p:blipFill>
            <a:blip r:embed="rId6"/>
            <a:stretch>
              <a:fillRect/>
            </a:stretch>
          </p:blipFill>
          <p:spPr>
            <a:xfrm>
              <a:off x="297816" y="6319506"/>
              <a:ext cx="1929744" cy="457200"/>
            </a:xfrm>
            <a:prstGeom prst="rect">
              <a:avLst/>
            </a:prstGeom>
          </p:spPr>
        </p:pic>
        <p:pic>
          <p:nvPicPr>
            <p:cNvPr id="18" name="Picture 17"/>
            <p:cNvPicPr>
              <a:picLocks noChangeAspect="1"/>
            </p:cNvPicPr>
            <p:nvPr/>
          </p:nvPicPr>
          <p:blipFill>
            <a:blip r:embed="rId7"/>
            <a:stretch>
              <a:fillRect/>
            </a:stretch>
          </p:blipFill>
          <p:spPr>
            <a:xfrm>
              <a:off x="3543905" y="6390464"/>
              <a:ext cx="1489522" cy="315283"/>
            </a:xfrm>
            <a:prstGeom prst="rect">
              <a:avLst/>
            </a:prstGeom>
          </p:spPr>
        </p:pic>
        <p:pic>
          <p:nvPicPr>
            <p:cNvPr id="19" name="Picture 18"/>
            <p:cNvPicPr>
              <a:picLocks noChangeAspect="1"/>
            </p:cNvPicPr>
            <p:nvPr/>
          </p:nvPicPr>
          <p:blipFill>
            <a:blip r:embed="rId8"/>
            <a:stretch>
              <a:fillRect/>
            </a:stretch>
          </p:blipFill>
          <p:spPr>
            <a:xfrm>
              <a:off x="5255753" y="6347530"/>
              <a:ext cx="1470889" cy="401150"/>
            </a:xfrm>
            <a:prstGeom prst="rect">
              <a:avLst/>
            </a:prstGeom>
          </p:spPr>
        </p:pic>
        <p:pic>
          <p:nvPicPr>
            <p:cNvPr id="20" name="Picture 19"/>
            <p:cNvPicPr>
              <a:picLocks noChangeAspect="1"/>
            </p:cNvPicPr>
            <p:nvPr/>
          </p:nvPicPr>
          <p:blipFill>
            <a:blip r:embed="rId9"/>
            <a:stretch>
              <a:fillRect/>
            </a:stretch>
          </p:blipFill>
          <p:spPr>
            <a:xfrm>
              <a:off x="8027819" y="6319506"/>
              <a:ext cx="1430595" cy="457200"/>
            </a:xfrm>
            <a:prstGeom prst="rect">
              <a:avLst/>
            </a:prstGeom>
          </p:spPr>
        </p:pic>
        <p:pic>
          <p:nvPicPr>
            <p:cNvPr id="21" name="Picture 20"/>
            <p:cNvPicPr>
              <a:picLocks noChangeAspect="1"/>
            </p:cNvPicPr>
            <p:nvPr/>
          </p:nvPicPr>
          <p:blipFill>
            <a:blip r:embed="rId10"/>
            <a:stretch>
              <a:fillRect/>
            </a:stretch>
          </p:blipFill>
          <p:spPr>
            <a:xfrm>
              <a:off x="9680739" y="6319506"/>
              <a:ext cx="815646" cy="457200"/>
            </a:xfrm>
            <a:prstGeom prst="rect">
              <a:avLst/>
            </a:prstGeom>
          </p:spPr>
        </p:pic>
        <p:pic>
          <p:nvPicPr>
            <p:cNvPr id="22" name="Picture 21"/>
            <p:cNvPicPr>
              <a:picLocks noChangeAspect="1"/>
            </p:cNvPicPr>
            <p:nvPr/>
          </p:nvPicPr>
          <p:blipFill rotWithShape="1">
            <a:blip r:embed="rId11"/>
            <a:srcRect t="19458" b="19388"/>
            <a:stretch/>
          </p:blipFill>
          <p:spPr>
            <a:xfrm>
              <a:off x="2449886" y="6348202"/>
              <a:ext cx="871693" cy="399807"/>
            </a:xfrm>
            <a:prstGeom prst="rect">
              <a:avLst/>
            </a:prstGeom>
          </p:spPr>
        </p:pic>
        <p:pic>
          <p:nvPicPr>
            <p:cNvPr id="23" name="Picture 22"/>
            <p:cNvPicPr>
              <a:picLocks noChangeAspect="1"/>
            </p:cNvPicPr>
            <p:nvPr/>
          </p:nvPicPr>
          <p:blipFill>
            <a:blip r:embed="rId12"/>
            <a:stretch>
              <a:fillRect/>
            </a:stretch>
          </p:blipFill>
          <p:spPr>
            <a:xfrm>
              <a:off x="10718711" y="6319506"/>
              <a:ext cx="1482970" cy="457200"/>
            </a:xfrm>
            <a:prstGeom prst="rect">
              <a:avLst/>
            </a:prstGeom>
          </p:spPr>
        </p:pic>
      </p:grpSp>
      <p:grpSp>
        <p:nvGrpSpPr>
          <p:cNvPr id="47" name="Group 46"/>
          <p:cNvGrpSpPr/>
          <p:nvPr/>
        </p:nvGrpSpPr>
        <p:grpSpPr>
          <a:xfrm>
            <a:off x="171724" y="1212849"/>
            <a:ext cx="5815102" cy="2041668"/>
            <a:chOff x="171724" y="1212849"/>
            <a:chExt cx="5815102" cy="2041668"/>
          </a:xfrm>
        </p:grpSpPr>
        <p:sp>
          <p:nvSpPr>
            <p:cNvPr id="41" name="Rectangle 40"/>
            <p:cNvSpPr/>
            <p:nvPr/>
          </p:nvSpPr>
          <p:spPr bwMode="auto">
            <a:xfrm>
              <a:off x="171724" y="1212849"/>
              <a:ext cx="5815102" cy="2041668"/>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4" name="Picture 3"/>
            <p:cNvPicPr>
              <a:picLocks noChangeAspect="1"/>
            </p:cNvPicPr>
            <p:nvPr/>
          </p:nvPicPr>
          <p:blipFill rotWithShape="1">
            <a:blip r:embed="rId13">
              <a:extLst>
                <a:ext uri="{28A0092B-C50C-407E-A947-70E740481C1C}">
                  <a14:useLocalDpi xmlns:a14="http://schemas.microsoft.com/office/drawing/2010/main" val="0"/>
                </a:ext>
              </a:extLst>
            </a:blip>
            <a:srcRect l="21250" t="35000" r="21250" b="35000"/>
            <a:stretch/>
          </p:blipFill>
          <p:spPr>
            <a:xfrm>
              <a:off x="350838" y="1385510"/>
              <a:ext cx="1460592" cy="571536"/>
            </a:xfrm>
            <a:prstGeom prst="rect">
              <a:avLst/>
            </a:prstGeom>
          </p:spPr>
        </p:pic>
        <p:sp>
          <p:nvSpPr>
            <p:cNvPr id="24" name="Rectangle 23"/>
            <p:cNvSpPr/>
            <p:nvPr/>
          </p:nvSpPr>
          <p:spPr>
            <a:xfrm>
              <a:off x="350837" y="2006393"/>
              <a:ext cx="5463145" cy="1200329"/>
            </a:xfrm>
            <a:prstGeom prst="rect">
              <a:avLst/>
            </a:prstGeom>
          </p:spPr>
          <p:txBody>
            <a:bodyPr wrap="square">
              <a:spAutoFit/>
            </a:bodyPr>
            <a:lstStyle/>
            <a:p>
              <a:pPr lvl="0" defTabSz="914400">
                <a:defRPr/>
              </a:pPr>
              <a:r>
                <a:rPr lang="en-US" sz="2400" b="1" kern="0" dirty="0">
                  <a:latin typeface="Times New Roman" panose="02020603050405020304" pitchFamily="18" charset="0"/>
                  <a:cs typeface="Times New Roman" panose="02020603050405020304" pitchFamily="18" charset="0"/>
                </a:rPr>
                <a:t>Microsoft Makes A Cloud Push With New Dynamics 365 Software Suite And App Store</a:t>
              </a:r>
            </a:p>
          </p:txBody>
        </p:sp>
      </p:grpSp>
      <p:grpSp>
        <p:nvGrpSpPr>
          <p:cNvPr id="48" name="Group 47"/>
          <p:cNvGrpSpPr/>
          <p:nvPr/>
        </p:nvGrpSpPr>
        <p:grpSpPr>
          <a:xfrm>
            <a:off x="171724" y="3427178"/>
            <a:ext cx="5815102" cy="2041668"/>
            <a:chOff x="122237" y="3427178"/>
            <a:chExt cx="5815102" cy="2041668"/>
          </a:xfrm>
        </p:grpSpPr>
        <p:sp>
          <p:nvSpPr>
            <p:cNvPr id="44" name="Rectangle 43"/>
            <p:cNvSpPr/>
            <p:nvPr/>
          </p:nvSpPr>
          <p:spPr bwMode="auto">
            <a:xfrm>
              <a:off x="122237" y="3427178"/>
              <a:ext cx="5815102" cy="2041668"/>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7" name="Picture 6"/>
            <p:cNvPicPr>
              <a:picLocks noChangeAspect="1"/>
            </p:cNvPicPr>
            <p:nvPr/>
          </p:nvPicPr>
          <p:blipFill rotWithShape="1">
            <a:blip r:embed="rId14">
              <a:extLst>
                <a:ext uri="{28A0092B-C50C-407E-A947-70E740481C1C}">
                  <a14:useLocalDpi xmlns:a14="http://schemas.microsoft.com/office/drawing/2010/main" val="0"/>
                </a:ext>
              </a:extLst>
            </a:blip>
            <a:srcRect t="21215" b="20442"/>
            <a:stretch/>
          </p:blipFill>
          <p:spPr>
            <a:xfrm>
              <a:off x="332138" y="3587754"/>
              <a:ext cx="946490" cy="552207"/>
            </a:xfrm>
            <a:prstGeom prst="rect">
              <a:avLst/>
            </a:prstGeom>
          </p:spPr>
        </p:pic>
        <p:sp>
          <p:nvSpPr>
            <p:cNvPr id="37" name="Rectangle 36"/>
            <p:cNvSpPr/>
            <p:nvPr/>
          </p:nvSpPr>
          <p:spPr>
            <a:xfrm>
              <a:off x="332138" y="4172092"/>
              <a:ext cx="5124099" cy="1200329"/>
            </a:xfrm>
            <a:prstGeom prst="rect">
              <a:avLst/>
            </a:prstGeom>
          </p:spPr>
          <p:txBody>
            <a:bodyPr wrap="square">
              <a:spAutoFit/>
            </a:bodyPr>
            <a:lstStyle/>
            <a:p>
              <a:pPr lvl="0" defTabSz="914400">
                <a:defRPr/>
              </a:pPr>
              <a:r>
                <a:rPr lang="en-US" sz="2400" b="1" kern="0" dirty="0">
                  <a:latin typeface="Times New Roman" panose="02020603050405020304" pitchFamily="18" charset="0"/>
                  <a:cs typeface="Times New Roman" panose="02020603050405020304" pitchFamily="18" charset="0"/>
                </a:rPr>
                <a:t>Microsoft gives Salesforce a shove with new Dynamics 365 integrated cloud platform</a:t>
              </a:r>
            </a:p>
          </p:txBody>
        </p:sp>
      </p:grpSp>
    </p:spTree>
    <p:extLst>
      <p:ext uri="{BB962C8B-B14F-4D97-AF65-F5344CB8AC3E}">
        <p14:creationId xmlns:p14="http://schemas.microsoft.com/office/powerpoint/2010/main" val="313327647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500"/>
                                        <p:tgtEl>
                                          <p:spTgt spid="4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fade">
                                      <p:cBhvr>
                                        <p:cTn id="11" dur="500"/>
                                        <p:tgtEl>
                                          <p:spTgt spid="49"/>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fade">
                                      <p:cBhvr>
                                        <p:cTn id="15" dur="500"/>
                                        <p:tgtEl>
                                          <p:spTgt spid="48"/>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50"/>
                                        </p:tgtEl>
                                        <p:attrNameLst>
                                          <p:attrName>style.visibility</p:attrName>
                                        </p:attrNameLst>
                                      </p:cBhvr>
                                      <p:to>
                                        <p:strVal val="visible"/>
                                      </p:to>
                                    </p:set>
                                    <p:animEffect transition="in" filter="fade">
                                      <p:cBhvr>
                                        <p:cTn id="19" dur="500"/>
                                        <p:tgtEl>
                                          <p:spTgt spid="50"/>
                                        </p:tgtEl>
                                      </p:cBhvr>
                                    </p:animEffect>
                                  </p:childTnLst>
                                </p:cTn>
                              </p:par>
                              <p:par>
                                <p:cTn id="20" presetID="2" presetClass="entr" presetSubtype="4" fill="hold" nodeType="withEffect">
                                  <p:stCondLst>
                                    <p:cond delay="0"/>
                                  </p:stCondLst>
                                  <p:childTnLst>
                                    <p:set>
                                      <p:cBhvr>
                                        <p:cTn id="21" dur="1" fill="hold">
                                          <p:stCondLst>
                                            <p:cond delay="0"/>
                                          </p:stCondLst>
                                        </p:cTn>
                                        <p:tgtEl>
                                          <p:spTgt spid="51"/>
                                        </p:tgtEl>
                                        <p:attrNameLst>
                                          <p:attrName>style.visibility</p:attrName>
                                        </p:attrNameLst>
                                      </p:cBhvr>
                                      <p:to>
                                        <p:strVal val="visible"/>
                                      </p:to>
                                    </p:set>
                                    <p:anim calcmode="lin" valueType="num">
                                      <p:cBhvr additive="base">
                                        <p:cTn id="22" dur="500" fill="hold"/>
                                        <p:tgtEl>
                                          <p:spTgt spid="51"/>
                                        </p:tgtEl>
                                        <p:attrNameLst>
                                          <p:attrName>ppt_x</p:attrName>
                                        </p:attrNameLst>
                                      </p:cBhvr>
                                      <p:tavLst>
                                        <p:tav tm="0">
                                          <p:val>
                                            <p:strVal val="#ppt_x"/>
                                          </p:val>
                                        </p:tav>
                                        <p:tav tm="100000">
                                          <p:val>
                                            <p:strVal val="#ppt_x"/>
                                          </p:val>
                                        </p:tav>
                                      </p:tavLst>
                                    </p:anim>
                                    <p:anim calcmode="lin" valueType="num">
                                      <p:cBhvr additive="base">
                                        <p:cTn id="23"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clrChange>
              <a:clrFrom>
                <a:srgbClr val="FFFFFF"/>
              </a:clrFrom>
              <a:clrTo>
                <a:srgbClr val="FFFFFF">
                  <a:alpha val="0"/>
                </a:srgbClr>
              </a:clrTo>
            </a:clrChange>
          </a:blip>
          <a:stretch>
            <a:fillRect/>
          </a:stretch>
        </p:blipFill>
        <p:spPr>
          <a:xfrm>
            <a:off x="5608637" y="1439862"/>
            <a:ext cx="1621067" cy="818180"/>
          </a:xfrm>
          <a:prstGeom prst="rect">
            <a:avLst/>
          </a:prstGeom>
        </p:spPr>
      </p:pic>
      <p:pic>
        <p:nvPicPr>
          <p:cNvPr id="4" name="Picture 3"/>
          <p:cNvPicPr>
            <a:picLocks noChangeAspect="1"/>
          </p:cNvPicPr>
          <p:nvPr/>
        </p:nvPicPr>
        <p:blipFill>
          <a:blip r:embed="rId4"/>
          <a:stretch>
            <a:fillRect/>
          </a:stretch>
        </p:blipFill>
        <p:spPr>
          <a:xfrm>
            <a:off x="1218126" y="1498666"/>
            <a:ext cx="3868618" cy="818857"/>
          </a:xfrm>
          <a:prstGeom prst="rect">
            <a:avLst/>
          </a:prstGeom>
        </p:spPr>
      </p:pic>
      <p:pic>
        <p:nvPicPr>
          <p:cNvPr id="6" name="Picture 5"/>
          <p:cNvPicPr>
            <a:picLocks noChangeAspect="1"/>
          </p:cNvPicPr>
          <p:nvPr/>
        </p:nvPicPr>
        <p:blipFill>
          <a:blip r:embed="rId5">
            <a:clrChange>
              <a:clrFrom>
                <a:srgbClr val="FFFFFF"/>
              </a:clrFrom>
              <a:clrTo>
                <a:srgbClr val="FFFFFF">
                  <a:alpha val="0"/>
                </a:srgbClr>
              </a:clrTo>
            </a:clrChange>
          </a:blip>
          <a:stretch>
            <a:fillRect/>
          </a:stretch>
        </p:blipFill>
        <p:spPr>
          <a:xfrm>
            <a:off x="5608637" y="4960674"/>
            <a:ext cx="5517903" cy="592592"/>
          </a:xfrm>
          <a:prstGeom prst="rect">
            <a:avLst/>
          </a:prstGeom>
        </p:spPr>
      </p:pic>
      <p:sp>
        <p:nvSpPr>
          <p:cNvPr id="12" name="Title 2"/>
          <p:cNvSpPr txBox="1">
            <a:spLocks/>
          </p:cNvSpPr>
          <p:nvPr/>
        </p:nvSpPr>
        <p:spPr>
          <a:xfrm>
            <a:off x="220650" y="279950"/>
            <a:ext cx="11889564" cy="917575"/>
          </a:xfrm>
          <a:prstGeom prst="rect">
            <a:avLst/>
          </a:prstGeom>
        </p:spPr>
        <p:txBody>
          <a:bodyPr/>
          <a:lst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marL="0" marR="0" lvl="0" indent="0" algn="l" defTabSz="932742" rtl="0" eaLnBrk="1" fontAlgn="auto" latinLnBrk="0" hangingPunct="1">
              <a:lnSpc>
                <a:spcPct val="90000"/>
              </a:lnSpc>
              <a:spcBef>
                <a:spcPct val="0"/>
              </a:spcBef>
              <a:spcAft>
                <a:spcPts val="0"/>
              </a:spcAft>
              <a:buClrTx/>
              <a:buSzTx/>
              <a:buFontTx/>
              <a:buNone/>
              <a:tabLst/>
              <a:defRPr/>
            </a:pPr>
            <a:r>
              <a:rPr kumimoji="0" lang="en-US" sz="4800" b="0" i="0" u="none" strike="noStrike" kern="1200" cap="none" spc="-102" normalizeH="0" baseline="0" noProof="0" dirty="0">
                <a:ln w="3175">
                  <a:noFill/>
                </a:ln>
                <a:gradFill>
                  <a:gsLst>
                    <a:gs pos="1250">
                      <a:srgbClr val="505050"/>
                    </a:gs>
                    <a:gs pos="100000">
                      <a:srgbClr val="505050"/>
                    </a:gs>
                  </a:gsLst>
                  <a:lin ang="5400000" scaled="0"/>
                </a:gradFill>
                <a:effectLst/>
                <a:uLnTx/>
                <a:uFillTx/>
                <a:latin typeface="Segoe UI Light"/>
                <a:ea typeface="+mn-ea"/>
                <a:cs typeface="Segoe UI" pitchFamily="34" charset="0"/>
              </a:rPr>
              <a:t>What analysts are saying </a:t>
            </a:r>
          </a:p>
        </p:txBody>
      </p:sp>
      <p:pic>
        <p:nvPicPr>
          <p:cNvPr id="1026" name="Picture 7" descr="cid:image001.jpg@01D1D84D.962F78F0"/>
          <p:cNvPicPr>
            <a:picLocks noChangeAspect="1" noChangeArrowheads="1"/>
          </p:cNvPicPr>
          <p:nvPr/>
        </p:nvPicPr>
        <p:blipFill>
          <a:blip r:embed="rId6" r:link="rId7">
            <a:extLst>
              <a:ext uri="{28A0092B-C50C-407E-A947-70E740481C1C}">
                <a14:useLocalDpi xmlns:a14="http://schemas.microsoft.com/office/drawing/2010/main" val="0"/>
              </a:ext>
            </a:extLst>
          </a:blip>
          <a:srcRect/>
          <a:stretch>
            <a:fillRect/>
          </a:stretch>
        </p:blipFill>
        <p:spPr bwMode="auto">
          <a:xfrm>
            <a:off x="3985096" y="-2141538"/>
            <a:ext cx="5924550" cy="1314450"/>
          </a:xfrm>
          <a:prstGeom prst="rect">
            <a:avLst/>
          </a:prstGeom>
          <a:solidFill>
            <a:schemeClr val="bg1"/>
          </a:solidFill>
        </p:spPr>
      </p:pic>
      <p:sp>
        <p:nvSpPr>
          <p:cNvPr id="10" name="Rectangle 4"/>
          <p:cNvSpPr>
            <a:spLocks noChangeArrowheads="1"/>
          </p:cNvSpPr>
          <p:nvPr/>
        </p:nvSpPr>
        <p:spPr bwMode="auto">
          <a:xfrm>
            <a:off x="-3200586" y="-1705047"/>
            <a:ext cx="6353021" cy="877163"/>
          </a:xfrm>
          <a:prstGeom prst="rect">
            <a:avLst/>
          </a:prstGeom>
          <a:solidFill>
            <a:schemeClr val="bg1"/>
          </a:solidFill>
          <a:ln>
            <a:noFill/>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0" cap="none" spc="0" normalizeH="0" baseline="0" noProof="0" dirty="0">
                <a:ln>
                  <a:noFill/>
                </a:ln>
                <a:solidFill>
                  <a:schemeClr val="accent3"/>
                </a:solidFill>
                <a:effectLst/>
                <a:uLnTx/>
                <a:uFillTx/>
                <a:latin typeface="Arial" panose="020B0604020202020204" pitchFamily="34" charset="0"/>
                <a:ea typeface="Calibri" panose="020F0502020204030204" pitchFamily="34" charset="0"/>
                <a:cs typeface="Times New Roman" panose="02020603050405020304" pitchFamily="18" charset="0"/>
              </a:rPr>
              <a:t>From this one, I want 2 quotes</a:t>
            </a:r>
            <a:endParaRPr kumimoji="0" lang="en-US" altLang="en-US" sz="700" b="0" i="0" u="none" strike="noStrike" kern="0" cap="none" spc="0" normalizeH="0" baseline="0" noProof="0" dirty="0">
              <a:ln>
                <a:noFill/>
              </a:ln>
              <a:solidFill>
                <a:schemeClr val="accent3"/>
              </a:solidFill>
              <a:effectLst/>
              <a:uLnTx/>
              <a:uFillTx/>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0" cap="none" spc="0" normalizeH="0" baseline="0" noProof="0" dirty="0">
                <a:ln>
                  <a:noFill/>
                </a:ln>
                <a:solidFill>
                  <a:schemeClr val="accent3"/>
                </a:solidFill>
                <a:effectLst/>
                <a:uLnTx/>
                <a:uFillTx/>
                <a:latin typeface="Arial" panose="020B0604020202020204" pitchFamily="34" charset="0"/>
                <a:ea typeface="Calibri" panose="020F0502020204030204" pitchFamily="34" charset="0"/>
                <a:cs typeface="Times New Roman" panose="02020603050405020304" pitchFamily="18" charset="0"/>
              </a:rPr>
              <a:t>First one is from second paragraph…from “</a:t>
            </a:r>
            <a:r>
              <a:rPr kumimoji="0" lang="en-US" altLang="en-US" sz="1100" b="0" i="1" u="none" strike="noStrike" kern="0" cap="none" spc="0" normalizeH="0" baseline="0" noProof="0" dirty="0">
                <a:ln>
                  <a:noFill/>
                </a:ln>
                <a:solidFill>
                  <a:schemeClr val="accent3"/>
                </a:solidFill>
                <a:effectLst/>
                <a:uLnTx/>
                <a:uFillTx/>
                <a:latin typeface="Arial" panose="020B0604020202020204" pitchFamily="34" charset="0"/>
                <a:ea typeface="Calibri" panose="020F0502020204030204" pitchFamily="34" charset="0"/>
                <a:cs typeface="Times New Roman" panose="02020603050405020304" pitchFamily="18" charset="0"/>
              </a:rPr>
              <a:t>CRM and ERP applications</a:t>
            </a:r>
            <a:r>
              <a:rPr kumimoji="0" lang="en-US" altLang="en-US" sz="1100" b="0" i="0" u="none" strike="noStrike" kern="0" cap="none" spc="0" normalizeH="0" baseline="0" noProof="0" dirty="0">
                <a:ln>
                  <a:noFill/>
                </a:ln>
                <a:solidFill>
                  <a:schemeClr val="accent3"/>
                </a:solidFill>
                <a:effectLst/>
                <a:uLnTx/>
                <a:uFillTx/>
                <a:latin typeface="Arial" panose="020B0604020202020204" pitchFamily="34" charset="0"/>
                <a:ea typeface="Calibri" panose="020F0502020204030204" pitchFamily="34" charset="0"/>
                <a:cs typeface="Times New Roman" panose="02020603050405020304" pitchFamily="18" charset="0"/>
              </a:rPr>
              <a:t>…through </a:t>
            </a:r>
            <a:r>
              <a:rPr kumimoji="0" lang="en-US" altLang="en-US" sz="1100" b="0" i="1" u="none" strike="noStrike" kern="0" cap="none" spc="0" normalizeH="0" baseline="0" noProof="0" dirty="0">
                <a:ln>
                  <a:noFill/>
                </a:ln>
                <a:solidFill>
                  <a:schemeClr val="accent3"/>
                </a:solidFill>
                <a:effectLst/>
                <a:uLnTx/>
                <a:uFillTx/>
                <a:latin typeface="Arial" panose="020B0604020202020204" pitchFamily="34" charset="0"/>
                <a:ea typeface="Calibri" panose="020F0502020204030204" pitchFamily="34" charset="0"/>
                <a:cs typeface="Times New Roman" panose="02020603050405020304" pitchFamily="18" charset="0"/>
              </a:rPr>
              <a:t>as Microsoft can</a:t>
            </a:r>
            <a:r>
              <a:rPr kumimoji="0" lang="en-US" altLang="en-US" sz="1100" b="0" i="0" u="none" strike="noStrike" kern="0" cap="none" spc="0" normalizeH="0" baseline="0" noProof="0" dirty="0">
                <a:ln>
                  <a:noFill/>
                </a:ln>
                <a:solidFill>
                  <a:schemeClr val="accent3"/>
                </a:solidFill>
                <a:effectLst/>
                <a:uLnTx/>
                <a:uFillTx/>
                <a:latin typeface="Arial" panose="020B0604020202020204" pitchFamily="34" charset="0"/>
                <a:ea typeface="Calibri" panose="020F0502020204030204" pitchFamily="34" charset="0"/>
                <a:cs typeface="Times New Roman" panose="02020603050405020304" pitchFamily="18" charset="0"/>
              </a:rPr>
              <a:t>.”</a:t>
            </a:r>
            <a:endParaRPr kumimoji="0" lang="en-US" altLang="en-US" sz="700" b="0" i="0" u="none" strike="noStrike" kern="0" cap="none" spc="0" normalizeH="0" baseline="0" noProof="0" dirty="0">
              <a:ln>
                <a:noFill/>
              </a:ln>
              <a:solidFill>
                <a:schemeClr val="accent3"/>
              </a:solidFill>
              <a:effectLst/>
              <a:uLnTx/>
              <a:uFillTx/>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0" cap="none" spc="0" normalizeH="0" baseline="0" noProof="0" dirty="0">
                <a:ln>
                  <a:noFill/>
                </a:ln>
                <a:solidFill>
                  <a:schemeClr val="accent3"/>
                </a:solidFill>
                <a:effectLst/>
                <a:uLnTx/>
                <a:uFillTx/>
                <a:latin typeface="Arial" panose="020B0604020202020204" pitchFamily="34" charset="0"/>
                <a:ea typeface="Calibri" panose="020F0502020204030204" pitchFamily="34" charset="0"/>
                <a:cs typeface="Times New Roman" panose="02020603050405020304" pitchFamily="18" charset="0"/>
              </a:rPr>
              <a:t>The other one is from same paragraph ….last sentence (but let’s cut out the ‘she said’.  </a:t>
            </a:r>
            <a:endParaRPr kumimoji="0" lang="en-US" altLang="en-US" sz="700" b="0" i="0" u="none" strike="noStrike" kern="0" cap="none" spc="0" normalizeH="0" baseline="0" noProof="0" dirty="0">
              <a:ln>
                <a:noFill/>
              </a:ln>
              <a:solidFill>
                <a:schemeClr val="accent3"/>
              </a:solidFill>
              <a:effectLst/>
              <a:uLnTx/>
              <a:uFillTx/>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chemeClr val="accent3"/>
              </a:solidFill>
              <a:effectLst/>
              <a:uLnTx/>
              <a:uFillTx/>
              <a:latin typeface="Arial" panose="020B0604020202020204" pitchFamily="34" charset="0"/>
            </a:endParaRPr>
          </a:p>
        </p:txBody>
      </p:sp>
      <p:pic>
        <p:nvPicPr>
          <p:cNvPr id="1025" name="Picture 4" descr="cid:image002.jpg@01D1D84D.962F78F0"/>
          <p:cNvPicPr>
            <a:picLocks noChangeAspect="1" noChangeArrowheads="1"/>
          </p:cNvPicPr>
          <p:nvPr/>
        </p:nvPicPr>
        <p:blipFill>
          <a:blip r:embed="rId8" r:link="rId9">
            <a:extLst>
              <a:ext uri="{28A0092B-C50C-407E-A947-70E740481C1C}">
                <a14:useLocalDpi xmlns:a14="http://schemas.microsoft.com/office/drawing/2010/main" val="0"/>
              </a:ext>
            </a:extLst>
          </a:blip>
          <a:srcRect/>
          <a:stretch>
            <a:fillRect/>
          </a:stretch>
        </p:blipFill>
        <p:spPr bwMode="auto">
          <a:xfrm>
            <a:off x="671445" y="-5561819"/>
            <a:ext cx="7842743" cy="4420791"/>
          </a:xfrm>
          <a:prstGeom prst="rect">
            <a:avLst/>
          </a:prstGeom>
          <a:solidFill>
            <a:schemeClr val="bg1"/>
          </a:solidFill>
        </p:spPr>
      </p:pic>
      <p:sp>
        <p:nvSpPr>
          <p:cNvPr id="13" name="TextBox 12"/>
          <p:cNvSpPr txBox="1"/>
          <p:nvPr/>
        </p:nvSpPr>
        <p:spPr>
          <a:xfrm>
            <a:off x="5608637" y="2367999"/>
            <a:ext cx="5774894" cy="1107996"/>
          </a:xfrm>
          <a:prstGeom prst="rect">
            <a:avLst/>
          </a:prstGeom>
          <a:solidFill>
            <a:schemeClr val="bg1"/>
          </a:solidFill>
        </p:spPr>
        <p:txBody>
          <a:bodyPr wrap="square" lIns="182880" tIns="146304" rIns="182880" bIns="146304" rtlCol="0">
            <a:spAutoFit/>
          </a:bodyPr>
          <a:lstStyle/>
          <a:p>
            <a:pPr>
              <a:lnSpc>
                <a:spcPct val="120000"/>
              </a:lnSpc>
            </a:pPr>
            <a:r>
              <a:rPr lang="en-US" sz="1100" dirty="0"/>
              <a:t>“The [advantage] of Microsoft’s approach is that it’s not just CRM data, but ERP data and the Office productivity suite unified, enabling users to access just the data and functions they need — be they from inventory, a customer record or email — to get work done. “she explained.</a:t>
            </a:r>
          </a:p>
        </p:txBody>
      </p:sp>
      <p:grpSp>
        <p:nvGrpSpPr>
          <p:cNvPr id="11" name="Group 10"/>
          <p:cNvGrpSpPr/>
          <p:nvPr/>
        </p:nvGrpSpPr>
        <p:grpSpPr>
          <a:xfrm>
            <a:off x="4174785" y="-3511108"/>
            <a:ext cx="7653054" cy="3181748"/>
            <a:chOff x="6437201" y="2350022"/>
            <a:chExt cx="5925295" cy="2360201"/>
          </a:xfrm>
        </p:grpSpPr>
        <p:pic>
          <p:nvPicPr>
            <p:cNvPr id="8" name="Picture 7"/>
            <p:cNvPicPr>
              <a:picLocks noChangeAspect="1"/>
            </p:cNvPicPr>
            <p:nvPr/>
          </p:nvPicPr>
          <p:blipFill>
            <a:blip r:embed="rId10"/>
            <a:stretch>
              <a:fillRect/>
            </a:stretch>
          </p:blipFill>
          <p:spPr>
            <a:xfrm>
              <a:off x="6437201" y="3397280"/>
              <a:ext cx="5925295" cy="1312943"/>
            </a:xfrm>
            <a:prstGeom prst="rect">
              <a:avLst/>
            </a:prstGeom>
          </p:spPr>
        </p:pic>
        <p:pic>
          <p:nvPicPr>
            <p:cNvPr id="9" name="Picture 8"/>
            <p:cNvPicPr>
              <a:picLocks noChangeAspect="1"/>
            </p:cNvPicPr>
            <p:nvPr/>
          </p:nvPicPr>
          <p:blipFill>
            <a:blip r:embed="rId11"/>
            <a:stretch>
              <a:fillRect/>
            </a:stretch>
          </p:blipFill>
          <p:spPr>
            <a:xfrm>
              <a:off x="6444520" y="2350022"/>
              <a:ext cx="5917976" cy="883408"/>
            </a:xfrm>
            <a:prstGeom prst="rect">
              <a:avLst/>
            </a:prstGeom>
          </p:spPr>
        </p:pic>
      </p:grpSp>
      <p:sp>
        <p:nvSpPr>
          <p:cNvPr id="22" name="TextBox 21"/>
          <p:cNvSpPr txBox="1"/>
          <p:nvPr/>
        </p:nvSpPr>
        <p:spPr>
          <a:xfrm>
            <a:off x="5608637" y="3376593"/>
            <a:ext cx="5805984" cy="1514261"/>
          </a:xfrm>
          <a:prstGeom prst="rect">
            <a:avLst/>
          </a:prstGeom>
          <a:solidFill>
            <a:schemeClr val="bg1"/>
          </a:solidFill>
        </p:spPr>
        <p:txBody>
          <a:bodyPr wrap="square" lIns="182880" tIns="146304" rIns="182880" bIns="146304" rtlCol="0">
            <a:spAutoFit/>
          </a:bodyPr>
          <a:lstStyle/>
          <a:p>
            <a:pPr>
              <a:lnSpc>
                <a:spcPct val="120000"/>
              </a:lnSpc>
            </a:pPr>
            <a:r>
              <a:rPr lang="en-US" sz="1100" dirty="0"/>
              <a:t>Today’s announcement is actually a preview of coming attractions. The new platform won’t be available until some time in the fall. Make no mistake though this is a big move by Microsoft to take advantage of the pieces it has purposefully built over the last several years — Office 65, </a:t>
            </a:r>
            <a:r>
              <a:rPr lang="en-US" sz="1100" dirty="0" err="1"/>
              <a:t>Contana</a:t>
            </a:r>
            <a:r>
              <a:rPr lang="en-US" sz="1100" dirty="0"/>
              <a:t> and </a:t>
            </a:r>
            <a:r>
              <a:rPr lang="en-US" sz="1100" dirty="0" err="1"/>
              <a:t>PowerBI</a:t>
            </a:r>
            <a:r>
              <a:rPr lang="en-US" sz="1100" dirty="0"/>
              <a:t> — and to try to advance some of its enterprise applications in the never-ending battle for </a:t>
            </a:r>
            <a:r>
              <a:rPr lang="en-US" sz="1100" dirty="0" err="1"/>
              <a:t>marketshare</a:t>
            </a:r>
            <a:r>
              <a:rPr lang="en-US" sz="1100" dirty="0"/>
              <a:t> — even if it means shoving a frenemy.</a:t>
            </a:r>
          </a:p>
        </p:txBody>
      </p:sp>
      <p:pic>
        <p:nvPicPr>
          <p:cNvPr id="2" name="Picture 1"/>
          <p:cNvPicPr>
            <a:picLocks noChangeAspect="1"/>
          </p:cNvPicPr>
          <p:nvPr/>
        </p:nvPicPr>
        <p:blipFill>
          <a:blip r:embed="rId12"/>
          <a:stretch>
            <a:fillRect/>
          </a:stretch>
        </p:blipFill>
        <p:spPr>
          <a:xfrm>
            <a:off x="6000163" y="-1516881"/>
            <a:ext cx="6693372" cy="1282330"/>
          </a:xfrm>
          <a:prstGeom prst="rect">
            <a:avLst/>
          </a:prstGeom>
        </p:spPr>
      </p:pic>
      <p:sp>
        <p:nvSpPr>
          <p:cNvPr id="23" name="TextBox 22"/>
          <p:cNvSpPr txBox="1"/>
          <p:nvPr/>
        </p:nvSpPr>
        <p:spPr>
          <a:xfrm>
            <a:off x="5608637" y="5550352"/>
            <a:ext cx="5774894" cy="1107996"/>
          </a:xfrm>
          <a:prstGeom prst="rect">
            <a:avLst/>
          </a:prstGeom>
          <a:solidFill>
            <a:schemeClr val="bg1"/>
          </a:solidFill>
        </p:spPr>
        <p:txBody>
          <a:bodyPr wrap="square" lIns="182880" tIns="146304" rIns="182880" bIns="146304" rtlCol="0">
            <a:spAutoFit/>
          </a:bodyPr>
          <a:lstStyle/>
          <a:p>
            <a:pPr>
              <a:lnSpc>
                <a:spcPct val="120000"/>
              </a:lnSpc>
            </a:pPr>
            <a:r>
              <a:rPr lang="en-US" sz="1100" dirty="0">
                <a:latin typeface="Times New Roman" panose="02020603050405020304" pitchFamily="18" charset="0"/>
                <a:cs typeface="Times New Roman" panose="02020603050405020304" pitchFamily="18" charset="0"/>
              </a:rPr>
              <a:t>Offering the Dynamics product line as a consolidated service will make Microsoft more competitive in the market for business apps, said Joshua </a:t>
            </a:r>
            <a:r>
              <a:rPr lang="en-US" sz="1100" dirty="0" err="1">
                <a:latin typeface="Times New Roman" panose="02020603050405020304" pitchFamily="18" charset="0"/>
                <a:cs typeface="Times New Roman" panose="02020603050405020304" pitchFamily="18" charset="0"/>
              </a:rPr>
              <a:t>Greenbaum</a:t>
            </a:r>
            <a:r>
              <a:rPr lang="en-US" sz="1100" dirty="0">
                <a:latin typeface="Times New Roman" panose="02020603050405020304" pitchFamily="18" charset="0"/>
                <a:cs typeface="Times New Roman" panose="02020603050405020304" pitchFamily="18" charset="0"/>
              </a:rPr>
              <a:t>, principle at Enterprise Application Consulting., a Berkeley, Calif., research firm. It will  help the company leverage its strength both in cloud computing, with its Azure services, and its Office productivity suite.</a:t>
            </a:r>
          </a:p>
        </p:txBody>
      </p:sp>
      <p:pic>
        <p:nvPicPr>
          <p:cNvPr id="5" name="Picture 4"/>
          <p:cNvPicPr>
            <a:picLocks noChangeAspect="1"/>
          </p:cNvPicPr>
          <p:nvPr/>
        </p:nvPicPr>
        <p:blipFill>
          <a:blip r:embed="rId13"/>
          <a:stretch>
            <a:fillRect/>
          </a:stretch>
        </p:blipFill>
        <p:spPr>
          <a:xfrm>
            <a:off x="-10088563" y="-7551738"/>
            <a:ext cx="11689597" cy="6827737"/>
          </a:xfrm>
          <a:prstGeom prst="rect">
            <a:avLst/>
          </a:prstGeom>
        </p:spPr>
      </p:pic>
      <p:sp>
        <p:nvSpPr>
          <p:cNvPr id="30" name="TextBox 29"/>
          <p:cNvSpPr txBox="1"/>
          <p:nvPr/>
        </p:nvSpPr>
        <p:spPr>
          <a:xfrm>
            <a:off x="1104346" y="2379032"/>
            <a:ext cx="3982398" cy="4279316"/>
          </a:xfrm>
          <a:prstGeom prst="rect">
            <a:avLst/>
          </a:prstGeom>
          <a:solidFill>
            <a:schemeClr val="bg1"/>
          </a:solidFill>
        </p:spPr>
        <p:txBody>
          <a:bodyPr wrap="square" lIns="182880" tIns="146304" rIns="182880" bIns="146304" rtlCol="0">
            <a:noAutofit/>
          </a:bodyPr>
          <a:lstStyle/>
          <a:p>
            <a:pPr>
              <a:lnSpc>
                <a:spcPct val="120000"/>
              </a:lnSpc>
            </a:pPr>
            <a:r>
              <a:rPr lang="en-US" sz="1100" dirty="0"/>
              <a:t>“This announcement definitely gives Microsoft the opportunity to show the values of CRM and ERP working together, with Salesforce doesn’t’ have, said Rebecca </a:t>
            </a:r>
            <a:r>
              <a:rPr lang="en-US" sz="1100" dirty="0" err="1"/>
              <a:t>Wettermann</a:t>
            </a:r>
            <a:r>
              <a:rPr lang="en-US" sz="1100" dirty="0"/>
              <a:t>, a vice president with Nucleus Research, Boston , who was pre-briefed on the announcement.</a:t>
            </a:r>
          </a:p>
          <a:p>
            <a:pPr>
              <a:lnSpc>
                <a:spcPct val="120000"/>
              </a:lnSpc>
            </a:pPr>
            <a:r>
              <a:rPr lang="en-US" sz="1100" dirty="0"/>
              <a:t>“CRM and ERP application have traditionally been bought separately, or at least </a:t>
            </a:r>
            <a:r>
              <a:rPr lang="en-US" sz="1100" dirty="0" err="1"/>
              <a:t>bny</a:t>
            </a:r>
            <a:r>
              <a:rPr lang="en-US" sz="1100" dirty="0"/>
              <a:t> different buyers, and . . . Few other players offer a common data model for CRM and ERP — and none bring in the Office productivity capabilities and Microsoft can, “</a:t>
            </a:r>
            <a:r>
              <a:rPr lang="en-US" sz="1100" dirty="0" err="1"/>
              <a:t>Wetterman</a:t>
            </a:r>
            <a:r>
              <a:rPr lang="en-US" sz="1100" dirty="0"/>
              <a:t> wrote in a research note. Dynamics 365 is “a powerful competitive </a:t>
            </a:r>
            <a:r>
              <a:rPr lang="en-US" sz="1100" dirty="0" err="1"/>
              <a:t>weapoin</a:t>
            </a:r>
            <a:r>
              <a:rPr lang="en-US" sz="1100" dirty="0"/>
              <a:t> against standalone ERP and CRM players.”</a:t>
            </a:r>
            <a:br>
              <a:rPr lang="en-US" sz="1100" dirty="0"/>
            </a:br>
            <a:r>
              <a:rPr lang="en-US" sz="1100" dirty="0"/>
              <a:t>she said.</a:t>
            </a:r>
          </a:p>
          <a:p>
            <a:pPr>
              <a:lnSpc>
                <a:spcPct val="120000"/>
              </a:lnSpc>
            </a:pPr>
            <a:r>
              <a:rPr lang="en-US" sz="1100" dirty="0"/>
              <a:t>The new offering “Is likely to accelerate Microsoft’s consistent growth” in CRM market share, </a:t>
            </a:r>
            <a:r>
              <a:rPr lang="en-US" sz="1100" dirty="0" err="1"/>
              <a:t>Wettermann</a:t>
            </a:r>
            <a:r>
              <a:rPr lang="en-US" sz="1100" dirty="0"/>
              <a:t> predicted. </a:t>
            </a:r>
            <a:r>
              <a:rPr lang="en-US" sz="1100" dirty="0" err="1"/>
              <a:t>Mayu</a:t>
            </a:r>
            <a:r>
              <a:rPr lang="en-US" sz="1100" dirty="0"/>
              <a:t> figures from Garners show Microsoft trailing in that market with 4.3 percent 2015 market share, compared with Oracle’s 7.8 percent, SAP’s 10.2 percent and Salesforce’s 19.7 percent.</a:t>
            </a:r>
          </a:p>
        </p:txBody>
      </p:sp>
      <p:sp>
        <p:nvSpPr>
          <p:cNvPr id="3" name="TE quote"/>
          <p:cNvSpPr>
            <a:spLocks noChangeArrowheads="1"/>
          </p:cNvSpPr>
          <p:nvPr/>
        </p:nvSpPr>
        <p:spPr bwMode="auto">
          <a:xfrm>
            <a:off x="808037" y="1469463"/>
            <a:ext cx="10972800" cy="3287054"/>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spAutoFit/>
          </a:bodyPr>
          <a:lstStyle/>
          <a:p>
            <a:pPr defTabSz="932472" fontAlgn="base">
              <a:lnSpc>
                <a:spcPct val="90000"/>
              </a:lnSpc>
              <a:spcBef>
                <a:spcPct val="0"/>
              </a:spcBef>
              <a:spcAft>
                <a:spcPct val="0"/>
              </a:spcAft>
            </a:pPr>
            <a:r>
              <a:rPr lang="en-US" altLang="en-US" sz="3200" dirty="0">
                <a:solidFill>
                  <a:schemeClr val="tx1"/>
                </a:solidFill>
                <a:latin typeface="Times New Roman" panose="02020603050405020304" pitchFamily="18" charset="0"/>
                <a:ea typeface="Segoe UI" pitchFamily="34" charset="0"/>
                <a:cs typeface="Times New Roman" panose="02020603050405020304" pitchFamily="18" charset="0"/>
              </a:rPr>
              <a:t>Make no mistake through, this is a big move by Microsoft to take advantage of the of the pieces it has purposefully built over the last several years </a:t>
            </a:r>
            <a:r>
              <a:rPr lang="en-US" sz="3200" dirty="0">
                <a:solidFill>
                  <a:schemeClr val="tx1"/>
                </a:solidFill>
                <a:latin typeface="Times New Roman" panose="02020603050405020304" pitchFamily="18" charset="0"/>
                <a:ea typeface="Segoe UI" pitchFamily="34" charset="0"/>
                <a:cs typeface="Times New Roman" panose="02020603050405020304" pitchFamily="18" charset="0"/>
              </a:rPr>
              <a:t>— </a:t>
            </a:r>
            <a:r>
              <a:rPr lang="en-US" altLang="en-US" sz="3200" dirty="0">
                <a:solidFill>
                  <a:schemeClr val="tx1"/>
                </a:solidFill>
                <a:latin typeface="Times New Roman" panose="02020603050405020304" pitchFamily="18" charset="0"/>
                <a:ea typeface="Segoe UI" pitchFamily="34" charset="0"/>
                <a:cs typeface="Times New Roman" panose="02020603050405020304" pitchFamily="18" charset="0"/>
              </a:rPr>
              <a:t>Office 365, Cortana and </a:t>
            </a:r>
            <a:r>
              <a:rPr lang="en-US" altLang="en-US" sz="3200" dirty="0" err="1">
                <a:solidFill>
                  <a:schemeClr val="tx1"/>
                </a:solidFill>
                <a:latin typeface="Times New Roman" panose="02020603050405020304" pitchFamily="18" charset="0"/>
                <a:ea typeface="Segoe UI" pitchFamily="34" charset="0"/>
                <a:cs typeface="Times New Roman" panose="02020603050405020304" pitchFamily="18" charset="0"/>
              </a:rPr>
              <a:t>PowerBI</a:t>
            </a:r>
            <a:r>
              <a:rPr lang="en-US" altLang="en-US" sz="3200" dirty="0">
                <a:solidFill>
                  <a:schemeClr val="tx1"/>
                </a:solidFill>
                <a:latin typeface="Times New Roman" panose="02020603050405020304" pitchFamily="18" charset="0"/>
                <a:ea typeface="Segoe UI" pitchFamily="34" charset="0"/>
                <a:cs typeface="Times New Roman" panose="02020603050405020304" pitchFamily="18" charset="0"/>
              </a:rPr>
              <a:t> </a:t>
            </a:r>
            <a:r>
              <a:rPr lang="en-US" sz="3200" dirty="0">
                <a:solidFill>
                  <a:schemeClr val="tx1"/>
                </a:solidFill>
                <a:latin typeface="Times New Roman" panose="02020603050405020304" pitchFamily="18" charset="0"/>
                <a:ea typeface="Segoe UI" pitchFamily="34" charset="0"/>
                <a:cs typeface="Times New Roman" panose="02020603050405020304" pitchFamily="18" charset="0"/>
              </a:rPr>
              <a:t>— </a:t>
            </a:r>
            <a:r>
              <a:rPr lang="en-US" altLang="en-US" sz="3200" dirty="0">
                <a:solidFill>
                  <a:schemeClr val="tx1"/>
                </a:solidFill>
                <a:latin typeface="Times New Roman" panose="02020603050405020304" pitchFamily="18" charset="0"/>
                <a:ea typeface="Segoe UI" pitchFamily="34" charset="0"/>
                <a:cs typeface="Times New Roman" panose="02020603050405020304" pitchFamily="18" charset="0"/>
              </a:rPr>
              <a:t>and to try to advance some of its enterprise applications in the never</a:t>
            </a:r>
            <a:r>
              <a:rPr lang="en-US" sz="3200" dirty="0">
                <a:solidFill>
                  <a:schemeClr val="tx1"/>
                </a:solidFill>
                <a:latin typeface="Times New Roman" panose="02020603050405020304" pitchFamily="18" charset="0"/>
                <a:ea typeface="Segoe UI" pitchFamily="34" charset="0"/>
                <a:cs typeface="Times New Roman" panose="02020603050405020304" pitchFamily="18" charset="0"/>
              </a:rPr>
              <a:t> —  </a:t>
            </a:r>
            <a:r>
              <a:rPr lang="en-US" altLang="en-US" sz="3200" dirty="0">
                <a:solidFill>
                  <a:schemeClr val="tx1"/>
                </a:solidFill>
                <a:latin typeface="Times New Roman" panose="02020603050405020304" pitchFamily="18" charset="0"/>
                <a:ea typeface="Segoe UI" pitchFamily="34" charset="0"/>
                <a:cs typeface="Times New Roman" panose="02020603050405020304" pitchFamily="18" charset="0"/>
              </a:rPr>
              <a:t>ending battle for </a:t>
            </a:r>
            <a:r>
              <a:rPr lang="en-US" altLang="en-US" sz="3200" dirty="0" err="1">
                <a:solidFill>
                  <a:schemeClr val="tx1"/>
                </a:solidFill>
                <a:latin typeface="Times New Roman" panose="02020603050405020304" pitchFamily="18" charset="0"/>
                <a:ea typeface="Segoe UI" pitchFamily="34" charset="0"/>
                <a:cs typeface="Times New Roman" panose="02020603050405020304" pitchFamily="18" charset="0"/>
              </a:rPr>
              <a:t>marketshare</a:t>
            </a:r>
            <a:r>
              <a:rPr lang="en-US" altLang="en-US" sz="3200" dirty="0">
                <a:solidFill>
                  <a:schemeClr val="tx1"/>
                </a:solidFill>
                <a:latin typeface="Times New Roman" panose="02020603050405020304" pitchFamily="18" charset="0"/>
                <a:ea typeface="Segoe UI" pitchFamily="34" charset="0"/>
                <a:cs typeface="Times New Roman" panose="02020603050405020304" pitchFamily="18" charset="0"/>
              </a:rPr>
              <a:t> – even if it means shoving frenemy.</a:t>
            </a:r>
          </a:p>
          <a:p>
            <a:pPr lvl="0" algn="r" defTabSz="932472" fontAlgn="base">
              <a:lnSpc>
                <a:spcPct val="90000"/>
              </a:lnSpc>
              <a:spcBef>
                <a:spcPct val="0"/>
              </a:spcBef>
              <a:spcAft>
                <a:spcPct val="0"/>
              </a:spcAft>
            </a:pPr>
            <a:r>
              <a:rPr lang="en-US" sz="2400" i="1" dirty="0">
                <a:solidFill>
                  <a:srgbClr val="505050"/>
                </a:solidFill>
                <a:latin typeface="Times New Roman" panose="02020603050405020304" pitchFamily="18" charset="0"/>
                <a:ea typeface="Segoe UI" pitchFamily="34" charset="0"/>
                <a:cs typeface="Times New Roman" panose="02020603050405020304" pitchFamily="18" charset="0"/>
              </a:rPr>
              <a:t>–Rebecca </a:t>
            </a:r>
            <a:r>
              <a:rPr lang="en-US" sz="2400" i="1" dirty="0" err="1">
                <a:solidFill>
                  <a:srgbClr val="505050"/>
                </a:solidFill>
                <a:latin typeface="Times New Roman" panose="02020603050405020304" pitchFamily="18" charset="0"/>
                <a:ea typeface="Segoe UI" pitchFamily="34" charset="0"/>
                <a:cs typeface="Times New Roman" panose="02020603050405020304" pitchFamily="18" charset="0"/>
              </a:rPr>
              <a:t>Wettermann</a:t>
            </a:r>
            <a:endParaRPr lang="en-US" altLang="en-US" sz="3600" i="1" dirty="0">
              <a:solidFill>
                <a:srgbClr val="505050"/>
              </a:solidFill>
              <a:latin typeface="Times New Roman" panose="02020603050405020304" pitchFamily="18" charset="0"/>
              <a:ea typeface="Segoe UI" pitchFamily="34" charset="0"/>
              <a:cs typeface="Times New Roman" panose="02020603050405020304" pitchFamily="18" charset="0"/>
            </a:endParaRPr>
          </a:p>
        </p:txBody>
      </p:sp>
    </p:spTree>
    <p:extLst>
      <p:ext uri="{BB962C8B-B14F-4D97-AF65-F5344CB8AC3E}">
        <p14:creationId xmlns:p14="http://schemas.microsoft.com/office/powerpoint/2010/main" val="65352376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grpId="0" nodeType="clickEffect">
                                  <p:stCondLst>
                                    <p:cond delay="0"/>
                                  </p:stCondLst>
                                  <p:childTnLst>
                                    <p:set>
                                      <p:cBhvr>
                                        <p:cTn id="6" dur="indefinite"/>
                                        <p:tgtEl>
                                          <p:spTgt spid="23"/>
                                        </p:tgtEl>
                                        <p:attrNameLst>
                                          <p:attrName>style.opacity</p:attrName>
                                        </p:attrNameLst>
                                      </p:cBhvr>
                                      <p:to>
                                        <p:strVal val="0.25"/>
                                      </p:to>
                                    </p:set>
                                    <p:animEffect filter="image" prLst="opacity: 0.25">
                                      <p:cBhvr rctx="IE">
                                        <p:cTn id="7" dur="indefinite"/>
                                        <p:tgtEl>
                                          <p:spTgt spid="23"/>
                                        </p:tgtEl>
                                      </p:cBhvr>
                                    </p:animEffect>
                                  </p:childTnLst>
                                </p:cTn>
                              </p:par>
                              <p:par>
                                <p:cTn id="8" presetID="9" presetClass="emph" presetSubtype="0" nodeType="withEffect">
                                  <p:stCondLst>
                                    <p:cond delay="0"/>
                                  </p:stCondLst>
                                  <p:childTnLst>
                                    <p:set>
                                      <p:cBhvr>
                                        <p:cTn id="9" dur="indefinite"/>
                                        <p:tgtEl>
                                          <p:spTgt spid="6"/>
                                        </p:tgtEl>
                                        <p:attrNameLst>
                                          <p:attrName>style.opacity</p:attrName>
                                        </p:attrNameLst>
                                      </p:cBhvr>
                                      <p:to>
                                        <p:strVal val="0.25"/>
                                      </p:to>
                                    </p:set>
                                    <p:animEffect filter="image" prLst="opacity: 0.25">
                                      <p:cBhvr rctx="IE">
                                        <p:cTn id="10" dur="indefinite"/>
                                        <p:tgtEl>
                                          <p:spTgt spid="6"/>
                                        </p:tgtEl>
                                      </p:cBhvr>
                                    </p:animEffect>
                                  </p:childTnLst>
                                </p:cTn>
                              </p:par>
                              <p:par>
                                <p:cTn id="11" presetID="9" presetClass="emph" presetSubtype="0" grpId="0" nodeType="withEffect">
                                  <p:stCondLst>
                                    <p:cond delay="0"/>
                                  </p:stCondLst>
                                  <p:childTnLst>
                                    <p:set>
                                      <p:cBhvr>
                                        <p:cTn id="12" dur="indefinite"/>
                                        <p:tgtEl>
                                          <p:spTgt spid="22"/>
                                        </p:tgtEl>
                                        <p:attrNameLst>
                                          <p:attrName>style.opacity</p:attrName>
                                        </p:attrNameLst>
                                      </p:cBhvr>
                                      <p:to>
                                        <p:strVal val="0.25"/>
                                      </p:to>
                                    </p:set>
                                    <p:animEffect filter="image" prLst="opacity: 0.25">
                                      <p:cBhvr rctx="IE">
                                        <p:cTn id="13" dur="indefinite"/>
                                        <p:tgtEl>
                                          <p:spTgt spid="22"/>
                                        </p:tgtEl>
                                      </p:cBhvr>
                                    </p:animEffect>
                                  </p:childTnLst>
                                </p:cTn>
                              </p:par>
                              <p:par>
                                <p:cTn id="14" presetID="9" presetClass="emph" presetSubtype="0" grpId="0" nodeType="withEffect">
                                  <p:stCondLst>
                                    <p:cond delay="0"/>
                                  </p:stCondLst>
                                  <p:childTnLst>
                                    <p:set>
                                      <p:cBhvr>
                                        <p:cTn id="15" dur="indefinite"/>
                                        <p:tgtEl>
                                          <p:spTgt spid="13"/>
                                        </p:tgtEl>
                                        <p:attrNameLst>
                                          <p:attrName>style.opacity</p:attrName>
                                        </p:attrNameLst>
                                      </p:cBhvr>
                                      <p:to>
                                        <p:strVal val="0.25"/>
                                      </p:to>
                                    </p:set>
                                    <p:animEffect filter="image" prLst="opacity: 0.25">
                                      <p:cBhvr rctx="IE">
                                        <p:cTn id="16" dur="indefinite"/>
                                        <p:tgtEl>
                                          <p:spTgt spid="13"/>
                                        </p:tgtEl>
                                      </p:cBhvr>
                                    </p:animEffect>
                                  </p:childTnLst>
                                </p:cTn>
                              </p:par>
                              <p:par>
                                <p:cTn id="17" presetID="9" presetClass="emph" presetSubtype="0" nodeType="withEffect">
                                  <p:stCondLst>
                                    <p:cond delay="0"/>
                                  </p:stCondLst>
                                  <p:childTnLst>
                                    <p:set>
                                      <p:cBhvr>
                                        <p:cTn id="18" dur="indefinite"/>
                                        <p:tgtEl>
                                          <p:spTgt spid="7"/>
                                        </p:tgtEl>
                                        <p:attrNameLst>
                                          <p:attrName>style.opacity</p:attrName>
                                        </p:attrNameLst>
                                      </p:cBhvr>
                                      <p:to>
                                        <p:strVal val="0.25"/>
                                      </p:to>
                                    </p:set>
                                    <p:animEffect filter="image" prLst="opacity: 0.25">
                                      <p:cBhvr rctx="IE">
                                        <p:cTn id="19" dur="indefinite"/>
                                        <p:tgtEl>
                                          <p:spTgt spid="7"/>
                                        </p:tgtEl>
                                      </p:cBhvr>
                                    </p:animEffect>
                                  </p:childTnLst>
                                </p:cTn>
                              </p:par>
                              <p:par>
                                <p:cTn id="20" presetID="9" presetClass="emph" presetSubtype="0" nodeType="withEffect">
                                  <p:stCondLst>
                                    <p:cond delay="0"/>
                                  </p:stCondLst>
                                  <p:childTnLst>
                                    <p:set>
                                      <p:cBhvr>
                                        <p:cTn id="21" dur="indefinite"/>
                                        <p:tgtEl>
                                          <p:spTgt spid="4"/>
                                        </p:tgtEl>
                                        <p:attrNameLst>
                                          <p:attrName>style.opacity</p:attrName>
                                        </p:attrNameLst>
                                      </p:cBhvr>
                                      <p:to>
                                        <p:strVal val="0.25"/>
                                      </p:to>
                                    </p:set>
                                    <p:animEffect filter="image" prLst="opacity: 0.25">
                                      <p:cBhvr rctx="IE">
                                        <p:cTn id="22" dur="indefinite"/>
                                        <p:tgtEl>
                                          <p:spTgt spid="4"/>
                                        </p:tgtEl>
                                      </p:cBhvr>
                                    </p:animEffect>
                                  </p:childTnLst>
                                </p:cTn>
                              </p:par>
                              <p:par>
                                <p:cTn id="23" presetID="9" presetClass="emph" presetSubtype="0" grpId="0" nodeType="withEffect">
                                  <p:stCondLst>
                                    <p:cond delay="0"/>
                                  </p:stCondLst>
                                  <p:childTnLst>
                                    <p:set>
                                      <p:cBhvr>
                                        <p:cTn id="24" dur="indefinite"/>
                                        <p:tgtEl>
                                          <p:spTgt spid="30"/>
                                        </p:tgtEl>
                                        <p:attrNameLst>
                                          <p:attrName>style.opacity</p:attrName>
                                        </p:attrNameLst>
                                      </p:cBhvr>
                                      <p:to>
                                        <p:strVal val="0.25"/>
                                      </p:to>
                                    </p:set>
                                    <p:animEffect filter="image" prLst="opacity: 0.25">
                                      <p:cBhvr rctx="IE">
                                        <p:cTn id="25" dur="indefinite"/>
                                        <p:tgtEl>
                                          <p:spTgt spid="30"/>
                                        </p:tgtEl>
                                      </p:cBhvr>
                                    </p:animEffect>
                                  </p:childTnLst>
                                </p:cTn>
                              </p:par>
                              <p:par>
                                <p:cTn id="26" presetID="23" presetClass="entr" presetSubtype="16" fill="hold" grpId="1" nodeType="with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1000" fill="hold"/>
                                        <p:tgtEl>
                                          <p:spTgt spid="3"/>
                                        </p:tgtEl>
                                        <p:attrNameLst>
                                          <p:attrName>ppt_w</p:attrName>
                                        </p:attrNameLst>
                                      </p:cBhvr>
                                      <p:tavLst>
                                        <p:tav tm="0">
                                          <p:val>
                                            <p:fltVal val="0"/>
                                          </p:val>
                                        </p:tav>
                                        <p:tav tm="100000">
                                          <p:val>
                                            <p:strVal val="#ppt_w"/>
                                          </p:val>
                                        </p:tav>
                                      </p:tavLst>
                                    </p:anim>
                                    <p:anim calcmode="lin" valueType="num">
                                      <p:cBhvr>
                                        <p:cTn id="29" dur="1000" fill="hold"/>
                                        <p:tgtEl>
                                          <p:spTgt spid="3"/>
                                        </p:tgtEl>
                                        <p:attrNameLst>
                                          <p:attrName>ppt_h</p:attrName>
                                        </p:attrNameLst>
                                      </p:cBhvr>
                                      <p:tavLst>
                                        <p:tav tm="0">
                                          <p:val>
                                            <p:fltVal val="0"/>
                                          </p:val>
                                        </p:tav>
                                        <p:tav tm="100000">
                                          <p:val>
                                            <p:strVal val="#ppt_h"/>
                                          </p:val>
                                        </p:tav>
                                      </p:tavLst>
                                    </p:anim>
                                  </p:childTnLst>
                                </p:cTn>
                              </p:par>
                              <p:par>
                                <p:cTn id="30" presetID="42" presetClass="path" presetSubtype="0" decel="100000" fill="hold" grpId="0" nodeType="withEffect">
                                  <p:stCondLst>
                                    <p:cond delay="0"/>
                                  </p:stCondLst>
                                  <p:childTnLst>
                                    <p:animMotion origin="layout" path="M 0.2493 -0.1305 L 2.86188E-6 -4.89787E-6 " pathEditMode="relative" rAng="0" ptsTypes="AA">
                                      <p:cBhvr>
                                        <p:cTn id="31" dur="1000" fill="hold"/>
                                        <p:tgtEl>
                                          <p:spTgt spid="3"/>
                                        </p:tgtEl>
                                        <p:attrNameLst>
                                          <p:attrName>ppt_x</p:attrName>
                                          <p:attrName>ppt_y</p:attrName>
                                        </p:attrNameLst>
                                      </p:cBhvr>
                                      <p:rCtr x="-12471" y="651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2" grpId="0" animBg="1"/>
      <p:bldP spid="23" grpId="0" animBg="1"/>
      <p:bldP spid="30" grpId="0" animBg="1"/>
      <p:bldP spid="3" grpId="0" animBg="1"/>
      <p:bldP spid="3"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Only Microsoft has all the pieces to deliver </a:t>
            </a:r>
          </a:p>
        </p:txBody>
      </p:sp>
      <p:sp>
        <p:nvSpPr>
          <p:cNvPr id="56" name="Application Platform (PowerApps, Power BI Embedded, Flow) &amp; Common Data Model"/>
          <p:cNvSpPr/>
          <p:nvPr/>
        </p:nvSpPr>
        <p:spPr bwMode="auto">
          <a:xfrm>
            <a:off x="809582" y="4944017"/>
            <a:ext cx="10895055" cy="431330"/>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494" tIns="149196" rIns="186494" bIns="149196" numCol="1" spcCol="0" rtlCol="0" fromWordArt="0" anchor="ctr" anchorCtr="0" forceAA="0" compatLnSpc="1">
            <a:prstTxWarp prst="textNoShape">
              <a:avLst/>
            </a:prstTxWarp>
            <a:noAutofit/>
          </a:bodyPr>
          <a:lstStyle/>
          <a:p>
            <a:pPr algn="ctr" defTabSz="950846" fontAlgn="base">
              <a:lnSpc>
                <a:spcPct val="90000"/>
              </a:lnSpc>
              <a:spcBef>
                <a:spcPct val="0"/>
              </a:spcBef>
              <a:spcAft>
                <a:spcPct val="0"/>
              </a:spcAft>
              <a:defRPr/>
            </a:pPr>
            <a:r>
              <a:rPr lang="en-US" kern="0" dirty="0">
                <a:gradFill>
                  <a:gsLst>
                    <a:gs pos="0">
                      <a:srgbClr val="FFFFFF"/>
                    </a:gs>
                    <a:gs pos="100000">
                      <a:srgbClr val="FFFFFF"/>
                    </a:gs>
                  </a:gsLst>
                  <a:lin ang="5400000" scaled="0"/>
                </a:gradFill>
                <a:ea typeface="Segoe UI" pitchFamily="34" charset="0"/>
                <a:cs typeface="Segoe UI" pitchFamily="34" charset="0"/>
              </a:rPr>
              <a:t>Application Platform (</a:t>
            </a:r>
            <a:r>
              <a:rPr lang="en-US" kern="0" dirty="0" err="1">
                <a:gradFill>
                  <a:gsLst>
                    <a:gs pos="0">
                      <a:srgbClr val="FFFFFF"/>
                    </a:gs>
                    <a:gs pos="100000">
                      <a:srgbClr val="FFFFFF"/>
                    </a:gs>
                  </a:gsLst>
                  <a:lin ang="5400000" scaled="0"/>
                </a:gradFill>
                <a:ea typeface="Segoe UI" pitchFamily="34" charset="0"/>
                <a:cs typeface="Segoe UI" pitchFamily="34" charset="0"/>
              </a:rPr>
              <a:t>PowerApps</a:t>
            </a:r>
            <a:r>
              <a:rPr lang="en-US" kern="0" dirty="0">
                <a:gradFill>
                  <a:gsLst>
                    <a:gs pos="0">
                      <a:srgbClr val="FFFFFF"/>
                    </a:gs>
                    <a:gs pos="100000">
                      <a:srgbClr val="FFFFFF"/>
                    </a:gs>
                  </a:gsLst>
                  <a:lin ang="5400000" scaled="0"/>
                </a:gradFill>
                <a:ea typeface="Segoe UI" pitchFamily="34" charset="0"/>
                <a:cs typeface="Segoe UI" pitchFamily="34" charset="0"/>
              </a:rPr>
              <a:t>, Power BI Embedded, Flow)</a:t>
            </a:r>
          </a:p>
        </p:txBody>
      </p:sp>
      <p:sp>
        <p:nvSpPr>
          <p:cNvPr id="57" name="Office 365"/>
          <p:cNvSpPr/>
          <p:nvPr/>
        </p:nvSpPr>
        <p:spPr bwMode="auto">
          <a:xfrm>
            <a:off x="809581" y="2230030"/>
            <a:ext cx="2012043" cy="2640953"/>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494" tIns="182854" rIns="186494" bIns="149196" numCol="1" spcCol="0" rtlCol="0" fromWordArt="0" anchor="t" anchorCtr="0" forceAA="0" compatLnSpc="1">
            <a:prstTxWarp prst="textNoShape">
              <a:avLst/>
            </a:prstTxWarp>
            <a:noAutofit/>
          </a:bodyPr>
          <a:lstStyle/>
          <a:p>
            <a:pPr defTabSz="950846" fontAlgn="base">
              <a:lnSpc>
                <a:spcPct val="90000"/>
              </a:lnSpc>
              <a:spcBef>
                <a:spcPct val="0"/>
              </a:spcBef>
              <a:spcAft>
                <a:spcPct val="0"/>
              </a:spcAft>
              <a:defRPr/>
            </a:pPr>
            <a:r>
              <a:rPr lang="en-US" kern="0" dirty="0">
                <a:gradFill>
                  <a:gsLst>
                    <a:gs pos="0">
                      <a:srgbClr val="FFFFFF"/>
                    </a:gs>
                    <a:gs pos="100000">
                      <a:srgbClr val="FFFFFF"/>
                    </a:gs>
                  </a:gsLst>
                  <a:lin ang="5400000" scaled="0"/>
                </a:gradFill>
                <a:ea typeface="Segoe UI" pitchFamily="34" charset="0"/>
                <a:cs typeface="Segoe UI" pitchFamily="34" charset="0"/>
              </a:rPr>
              <a:t>Office 365</a:t>
            </a:r>
          </a:p>
        </p:txBody>
      </p:sp>
      <p:sp>
        <p:nvSpPr>
          <p:cNvPr id="58" name="Third Party Business Applications"/>
          <p:cNvSpPr/>
          <p:nvPr/>
        </p:nvSpPr>
        <p:spPr bwMode="auto">
          <a:xfrm>
            <a:off x="9693241" y="2230030"/>
            <a:ext cx="2011395" cy="2640953"/>
          </a:xfrm>
          <a:prstGeom prst="rect">
            <a:avLst/>
          </a:prstGeom>
          <a:solidFill>
            <a:schemeClr val="accent4">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494" tIns="182854" rIns="186494" bIns="149196" numCol="1" spcCol="0" rtlCol="0" fromWordArt="0" anchor="t" anchorCtr="0" forceAA="0" compatLnSpc="1">
            <a:prstTxWarp prst="textNoShape">
              <a:avLst/>
            </a:prstTxWarp>
            <a:noAutofit/>
          </a:bodyPr>
          <a:lstStyle/>
          <a:p>
            <a:pPr defTabSz="950846" fontAlgn="base">
              <a:lnSpc>
                <a:spcPct val="90000"/>
              </a:lnSpc>
              <a:spcBef>
                <a:spcPct val="0"/>
              </a:spcBef>
              <a:spcAft>
                <a:spcPct val="0"/>
              </a:spcAft>
              <a:defRPr/>
            </a:pPr>
            <a:r>
              <a:rPr lang="en-US" kern="0" dirty="0">
                <a:gradFill>
                  <a:gsLst>
                    <a:gs pos="0">
                      <a:srgbClr val="FFFFFF"/>
                    </a:gs>
                    <a:gs pos="100000">
                      <a:srgbClr val="FFFFFF"/>
                    </a:gs>
                  </a:gsLst>
                  <a:lin ang="5400000" scaled="0"/>
                </a:gradFill>
                <a:ea typeface="Segoe UI" pitchFamily="34" charset="0"/>
                <a:cs typeface="Segoe UI" pitchFamily="34" charset="0"/>
              </a:rPr>
              <a:t>Third Party Business Applications</a:t>
            </a:r>
          </a:p>
        </p:txBody>
      </p:sp>
      <p:sp>
        <p:nvSpPr>
          <p:cNvPr id="59" name="Dynamics 365"/>
          <p:cNvSpPr/>
          <p:nvPr/>
        </p:nvSpPr>
        <p:spPr bwMode="auto">
          <a:xfrm>
            <a:off x="4986944" y="2230029"/>
            <a:ext cx="4629336" cy="2648524"/>
          </a:xfrm>
          <a:prstGeom prst="rect">
            <a:avLst/>
          </a:prstGeom>
          <a:solidFill>
            <a:srgbClr val="32145A"/>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494" tIns="182854" rIns="186494" bIns="149196" numCol="1" spcCol="0" rtlCol="0" fromWordArt="0" anchor="t" anchorCtr="0" forceAA="0" compatLnSpc="1">
            <a:prstTxWarp prst="textNoShape">
              <a:avLst/>
            </a:prstTxWarp>
            <a:noAutofit/>
          </a:bodyPr>
          <a:lstStyle/>
          <a:p>
            <a:pPr algn="ctr" defTabSz="950846" fontAlgn="base">
              <a:lnSpc>
                <a:spcPct val="90000"/>
              </a:lnSpc>
              <a:spcBef>
                <a:spcPct val="0"/>
              </a:spcBef>
              <a:spcAft>
                <a:spcPct val="0"/>
              </a:spcAft>
              <a:defRPr/>
            </a:pPr>
            <a:r>
              <a:rPr lang="en-US" sz="2800" kern="0" dirty="0">
                <a:gradFill>
                  <a:gsLst>
                    <a:gs pos="0">
                      <a:srgbClr val="FFFFFF"/>
                    </a:gs>
                    <a:gs pos="100000">
                      <a:srgbClr val="FFFFFF"/>
                    </a:gs>
                  </a:gsLst>
                  <a:lin ang="5400000" scaled="0"/>
                </a:gradFill>
                <a:ea typeface="Segoe UI" pitchFamily="34" charset="0"/>
                <a:cs typeface="Segoe UI" pitchFamily="34" charset="0"/>
              </a:rPr>
              <a:t>Dynamics 365</a:t>
            </a:r>
          </a:p>
          <a:p>
            <a:pPr algn="ctr" defTabSz="950846" fontAlgn="base">
              <a:lnSpc>
                <a:spcPct val="90000"/>
              </a:lnSpc>
              <a:spcBef>
                <a:spcPct val="0"/>
              </a:spcBef>
              <a:spcAft>
                <a:spcPct val="0"/>
              </a:spcAft>
              <a:defRPr/>
            </a:pPr>
            <a:endParaRPr lang="en-US" sz="1900" kern="0" dirty="0">
              <a:gradFill>
                <a:gsLst>
                  <a:gs pos="0">
                    <a:srgbClr val="FFFFFF"/>
                  </a:gs>
                  <a:gs pos="100000">
                    <a:srgbClr val="FFFFFF"/>
                  </a:gs>
                </a:gsLst>
                <a:lin ang="5400000" scaled="0"/>
              </a:gradFill>
              <a:ea typeface="Segoe UI" pitchFamily="34" charset="0"/>
              <a:cs typeface="Segoe UI" pitchFamily="34" charset="0"/>
            </a:endParaRPr>
          </a:p>
          <a:p>
            <a:pPr algn="ctr" defTabSz="950846" fontAlgn="base">
              <a:lnSpc>
                <a:spcPct val="90000"/>
              </a:lnSpc>
              <a:spcBef>
                <a:spcPct val="0"/>
              </a:spcBef>
              <a:spcAft>
                <a:spcPct val="0"/>
              </a:spcAft>
              <a:defRPr/>
            </a:pPr>
            <a:endParaRPr lang="en-US" sz="1900" kern="0" dirty="0">
              <a:gradFill>
                <a:gsLst>
                  <a:gs pos="0">
                    <a:srgbClr val="FFFFFF"/>
                  </a:gs>
                  <a:gs pos="100000">
                    <a:srgbClr val="FFFFFF"/>
                  </a:gs>
                </a:gsLst>
                <a:lin ang="5400000" scaled="0"/>
              </a:gradFill>
              <a:ea typeface="Segoe UI" pitchFamily="34" charset="0"/>
              <a:cs typeface="Segoe UI" pitchFamily="34" charset="0"/>
            </a:endParaRPr>
          </a:p>
          <a:p>
            <a:pPr algn="ctr" defTabSz="950846" fontAlgn="base">
              <a:lnSpc>
                <a:spcPct val="90000"/>
              </a:lnSpc>
              <a:spcBef>
                <a:spcPct val="0"/>
              </a:spcBef>
              <a:spcAft>
                <a:spcPct val="0"/>
              </a:spcAft>
              <a:defRPr/>
            </a:pPr>
            <a:endParaRPr lang="en-US" sz="1900" kern="0" dirty="0">
              <a:gradFill>
                <a:gsLst>
                  <a:gs pos="0">
                    <a:srgbClr val="FFFFFF"/>
                  </a:gs>
                  <a:gs pos="100000">
                    <a:srgbClr val="FFFFFF"/>
                  </a:gs>
                </a:gsLst>
                <a:lin ang="5400000" scaled="0"/>
              </a:gradFill>
              <a:ea typeface="Segoe UI" pitchFamily="34" charset="0"/>
              <a:cs typeface="Segoe UI" pitchFamily="34" charset="0"/>
            </a:endParaRPr>
          </a:p>
          <a:p>
            <a:pPr algn="ctr" defTabSz="950846" fontAlgn="base">
              <a:lnSpc>
                <a:spcPct val="90000"/>
              </a:lnSpc>
              <a:spcBef>
                <a:spcPct val="0"/>
              </a:spcBef>
              <a:spcAft>
                <a:spcPct val="0"/>
              </a:spcAft>
              <a:defRPr/>
            </a:pPr>
            <a:endParaRPr lang="en-US" sz="1900" kern="0" dirty="0">
              <a:gradFill>
                <a:gsLst>
                  <a:gs pos="0">
                    <a:srgbClr val="FFFFFF"/>
                  </a:gs>
                  <a:gs pos="100000">
                    <a:srgbClr val="FFFFFF"/>
                  </a:gs>
                </a:gsLst>
                <a:lin ang="5400000" scaled="0"/>
              </a:gradFill>
              <a:ea typeface="Segoe UI" pitchFamily="34" charset="0"/>
              <a:cs typeface="Segoe UI" pitchFamily="34" charset="0"/>
            </a:endParaRPr>
          </a:p>
          <a:p>
            <a:pPr algn="ctr" defTabSz="950846" fontAlgn="base">
              <a:lnSpc>
                <a:spcPct val="90000"/>
              </a:lnSpc>
              <a:spcBef>
                <a:spcPct val="0"/>
              </a:spcBef>
              <a:spcAft>
                <a:spcPct val="0"/>
              </a:spcAft>
              <a:defRPr/>
            </a:pPr>
            <a:endParaRPr lang="en-US" sz="1900" kern="0" dirty="0">
              <a:gradFill>
                <a:gsLst>
                  <a:gs pos="0">
                    <a:srgbClr val="FFFFFF"/>
                  </a:gs>
                  <a:gs pos="100000">
                    <a:srgbClr val="FFFFFF"/>
                  </a:gs>
                </a:gsLst>
                <a:lin ang="5400000" scaled="0"/>
              </a:gradFill>
              <a:ea typeface="Segoe UI" pitchFamily="34" charset="0"/>
              <a:cs typeface="Segoe UI" pitchFamily="34" charset="0"/>
            </a:endParaRPr>
          </a:p>
          <a:p>
            <a:pPr algn="ctr" defTabSz="950846" fontAlgn="base">
              <a:lnSpc>
                <a:spcPct val="90000"/>
              </a:lnSpc>
              <a:spcBef>
                <a:spcPct val="0"/>
              </a:spcBef>
              <a:spcAft>
                <a:spcPct val="0"/>
              </a:spcAft>
              <a:defRPr/>
            </a:pPr>
            <a:endParaRPr lang="en-US" sz="1900" kern="0" dirty="0">
              <a:gradFill>
                <a:gsLst>
                  <a:gs pos="0">
                    <a:srgbClr val="FFFFFF"/>
                  </a:gs>
                  <a:gs pos="100000">
                    <a:srgbClr val="FFFFFF"/>
                  </a:gs>
                </a:gsLst>
                <a:lin ang="5400000" scaled="0"/>
              </a:gradFill>
              <a:ea typeface="Segoe UI" pitchFamily="34" charset="0"/>
              <a:cs typeface="Segoe UI" pitchFamily="34" charset="0"/>
            </a:endParaRPr>
          </a:p>
          <a:p>
            <a:pPr algn="ctr" defTabSz="950846" fontAlgn="base">
              <a:lnSpc>
                <a:spcPct val="90000"/>
              </a:lnSpc>
              <a:spcBef>
                <a:spcPct val="0"/>
              </a:spcBef>
              <a:spcAft>
                <a:spcPct val="0"/>
              </a:spcAft>
              <a:defRPr/>
            </a:pPr>
            <a:endParaRPr lang="en-US" kern="0" dirty="0">
              <a:gradFill>
                <a:gsLst>
                  <a:gs pos="0">
                    <a:srgbClr val="FFFFFF"/>
                  </a:gs>
                  <a:gs pos="100000">
                    <a:srgbClr val="FFFFFF"/>
                  </a:gs>
                </a:gsLst>
                <a:lin ang="5400000" scaled="0"/>
              </a:gradFill>
              <a:ea typeface="Segoe UI" pitchFamily="34" charset="0"/>
              <a:cs typeface="Segoe UI" pitchFamily="34" charset="0"/>
            </a:endParaRPr>
          </a:p>
        </p:txBody>
      </p:sp>
      <p:grpSp>
        <p:nvGrpSpPr>
          <p:cNvPr id="66" name="Microsoft AppSource"/>
          <p:cNvGrpSpPr/>
          <p:nvPr/>
        </p:nvGrpSpPr>
        <p:grpSpPr>
          <a:xfrm>
            <a:off x="809582" y="1627988"/>
            <a:ext cx="10895055" cy="549256"/>
            <a:chOff x="642750" y="2044096"/>
            <a:chExt cx="10682396" cy="538535"/>
          </a:xfrm>
        </p:grpSpPr>
        <p:sp>
          <p:nvSpPr>
            <p:cNvPr id="67" name="Rectangle 66"/>
            <p:cNvSpPr/>
            <p:nvPr/>
          </p:nvSpPr>
          <p:spPr bwMode="auto">
            <a:xfrm>
              <a:off x="642750" y="2044096"/>
              <a:ext cx="10682396" cy="538535"/>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494" tIns="149196" rIns="186494" bIns="149196" numCol="1" spcCol="0" rtlCol="0" fromWordArt="0" anchor="ctr" anchorCtr="0" forceAA="0" compatLnSpc="1">
              <a:prstTxWarp prst="textNoShape">
                <a:avLst/>
              </a:prstTxWarp>
              <a:noAutofit/>
            </a:bodyPr>
            <a:lstStyle/>
            <a:p>
              <a:pPr algn="ctr" defTabSz="950846" fontAlgn="base">
                <a:lnSpc>
                  <a:spcPct val="90000"/>
                </a:lnSpc>
                <a:spcBef>
                  <a:spcPct val="0"/>
                </a:spcBef>
                <a:spcAft>
                  <a:spcPct val="0"/>
                </a:spcAft>
                <a:defRPr/>
              </a:pPr>
              <a:r>
                <a:rPr lang="en-US" kern="0" dirty="0">
                  <a:gradFill>
                    <a:gsLst>
                      <a:gs pos="0">
                        <a:srgbClr val="FFFFFF"/>
                      </a:gs>
                      <a:gs pos="100000">
                        <a:srgbClr val="FFFFFF"/>
                      </a:gs>
                    </a:gsLst>
                    <a:lin ang="5400000" scaled="0"/>
                  </a:gradFill>
                  <a:ea typeface="Segoe UI" pitchFamily="34" charset="0"/>
                  <a:cs typeface="Segoe UI" pitchFamily="34" charset="0"/>
                </a:rPr>
                <a:t>Microsoft AppSource</a:t>
              </a:r>
            </a:p>
          </p:txBody>
        </p:sp>
        <p:grpSp>
          <p:nvGrpSpPr>
            <p:cNvPr id="68" name="Group 67"/>
            <p:cNvGrpSpPr/>
            <p:nvPr/>
          </p:nvGrpSpPr>
          <p:grpSpPr>
            <a:xfrm>
              <a:off x="1157289" y="2172824"/>
              <a:ext cx="380397" cy="266233"/>
              <a:chOff x="4303713" y="4275138"/>
              <a:chExt cx="574675" cy="419100"/>
            </a:xfrm>
            <a:solidFill>
              <a:schemeClr val="bg1"/>
            </a:solidFill>
          </p:grpSpPr>
          <p:sp>
            <p:nvSpPr>
              <p:cNvPr id="86" name="Freeform 284"/>
              <p:cNvSpPr>
                <a:spLocks/>
              </p:cNvSpPr>
              <p:nvPr/>
            </p:nvSpPr>
            <p:spPr bwMode="auto">
              <a:xfrm>
                <a:off x="4725988" y="4457700"/>
                <a:ext cx="26988" cy="25400"/>
              </a:xfrm>
              <a:custGeom>
                <a:avLst/>
                <a:gdLst>
                  <a:gd name="T0" fmla="*/ 9 w 17"/>
                  <a:gd name="T1" fmla="*/ 0 h 16"/>
                  <a:gd name="T2" fmla="*/ 12 w 17"/>
                  <a:gd name="T3" fmla="*/ 0 h 16"/>
                  <a:gd name="T4" fmla="*/ 15 w 17"/>
                  <a:gd name="T5" fmla="*/ 2 h 16"/>
                  <a:gd name="T6" fmla="*/ 16 w 17"/>
                  <a:gd name="T7" fmla="*/ 4 h 16"/>
                  <a:gd name="T8" fmla="*/ 17 w 17"/>
                  <a:gd name="T9" fmla="*/ 8 h 16"/>
                  <a:gd name="T10" fmla="*/ 16 w 17"/>
                  <a:gd name="T11" fmla="*/ 11 h 16"/>
                  <a:gd name="T12" fmla="*/ 15 w 17"/>
                  <a:gd name="T13" fmla="*/ 13 h 16"/>
                  <a:gd name="T14" fmla="*/ 12 w 17"/>
                  <a:gd name="T15" fmla="*/ 16 h 16"/>
                  <a:gd name="T16" fmla="*/ 9 w 17"/>
                  <a:gd name="T17" fmla="*/ 16 h 16"/>
                  <a:gd name="T18" fmla="*/ 5 w 17"/>
                  <a:gd name="T19" fmla="*/ 16 h 16"/>
                  <a:gd name="T20" fmla="*/ 3 w 17"/>
                  <a:gd name="T21" fmla="*/ 13 h 16"/>
                  <a:gd name="T22" fmla="*/ 1 w 17"/>
                  <a:gd name="T23" fmla="*/ 11 h 16"/>
                  <a:gd name="T24" fmla="*/ 0 w 17"/>
                  <a:gd name="T25" fmla="*/ 8 h 16"/>
                  <a:gd name="T26" fmla="*/ 1 w 17"/>
                  <a:gd name="T27" fmla="*/ 5 h 16"/>
                  <a:gd name="T28" fmla="*/ 3 w 17"/>
                  <a:gd name="T29" fmla="*/ 2 h 16"/>
                  <a:gd name="T30" fmla="*/ 5 w 17"/>
                  <a:gd name="T31" fmla="*/ 0 h 16"/>
                  <a:gd name="T32" fmla="*/ 9 w 17"/>
                  <a:gd name="T33"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 h="16">
                    <a:moveTo>
                      <a:pt x="9" y="0"/>
                    </a:moveTo>
                    <a:lnTo>
                      <a:pt x="12" y="0"/>
                    </a:lnTo>
                    <a:lnTo>
                      <a:pt x="15" y="2"/>
                    </a:lnTo>
                    <a:lnTo>
                      <a:pt x="16" y="4"/>
                    </a:lnTo>
                    <a:lnTo>
                      <a:pt x="17" y="8"/>
                    </a:lnTo>
                    <a:lnTo>
                      <a:pt x="16" y="11"/>
                    </a:lnTo>
                    <a:lnTo>
                      <a:pt x="15" y="13"/>
                    </a:lnTo>
                    <a:lnTo>
                      <a:pt x="12" y="16"/>
                    </a:lnTo>
                    <a:lnTo>
                      <a:pt x="9" y="16"/>
                    </a:lnTo>
                    <a:lnTo>
                      <a:pt x="5" y="16"/>
                    </a:lnTo>
                    <a:lnTo>
                      <a:pt x="3" y="13"/>
                    </a:lnTo>
                    <a:lnTo>
                      <a:pt x="1" y="11"/>
                    </a:lnTo>
                    <a:lnTo>
                      <a:pt x="0" y="8"/>
                    </a:lnTo>
                    <a:lnTo>
                      <a:pt x="1" y="5"/>
                    </a:lnTo>
                    <a:lnTo>
                      <a:pt x="3" y="2"/>
                    </a:lnTo>
                    <a:lnTo>
                      <a:pt x="5" y="0"/>
                    </a:lnTo>
                    <a:lnTo>
                      <a:pt x="9" y="0"/>
                    </a:lnTo>
                    <a:close/>
                  </a:path>
                </a:pathLst>
              </a:custGeom>
              <a:grpFill/>
              <a:ln w="0">
                <a:noFill/>
                <a:prstDash val="solid"/>
                <a:round/>
                <a:headEnd/>
                <a:tailEnd/>
              </a:ln>
            </p:spPr>
            <p:txBody>
              <a:bodyPr vert="horz" wrap="square" lIns="93234" tIns="46616" rIns="93234" bIns="46616" numCol="1" anchor="t" anchorCtr="0" compatLnSpc="1">
                <a:prstTxWarp prst="textNoShape">
                  <a:avLst/>
                </a:prstTxWarp>
              </a:bodyPr>
              <a:lstStyle/>
              <a:p>
                <a:pPr defTabSz="1131924">
                  <a:defRPr/>
                </a:pPr>
                <a:endParaRPr lang="en-US" kern="0">
                  <a:solidFill>
                    <a:srgbClr val="000000"/>
                  </a:solidFill>
                </a:endParaRPr>
              </a:p>
            </p:txBody>
          </p:sp>
          <p:sp>
            <p:nvSpPr>
              <p:cNvPr id="87" name="Freeform 285"/>
              <p:cNvSpPr>
                <a:spLocks/>
              </p:cNvSpPr>
              <p:nvPr/>
            </p:nvSpPr>
            <p:spPr bwMode="auto">
              <a:xfrm>
                <a:off x="4821238" y="4337050"/>
                <a:ext cx="25400" cy="26988"/>
              </a:xfrm>
              <a:custGeom>
                <a:avLst/>
                <a:gdLst>
                  <a:gd name="T0" fmla="*/ 8 w 16"/>
                  <a:gd name="T1" fmla="*/ 0 h 17"/>
                  <a:gd name="T2" fmla="*/ 12 w 16"/>
                  <a:gd name="T3" fmla="*/ 1 h 17"/>
                  <a:gd name="T4" fmla="*/ 15 w 16"/>
                  <a:gd name="T5" fmla="*/ 2 h 17"/>
                  <a:gd name="T6" fmla="*/ 16 w 16"/>
                  <a:gd name="T7" fmla="*/ 5 h 17"/>
                  <a:gd name="T8" fmla="*/ 16 w 16"/>
                  <a:gd name="T9" fmla="*/ 9 h 17"/>
                  <a:gd name="T10" fmla="*/ 16 w 16"/>
                  <a:gd name="T11" fmla="*/ 12 h 17"/>
                  <a:gd name="T12" fmla="*/ 15 w 16"/>
                  <a:gd name="T13" fmla="*/ 14 h 17"/>
                  <a:gd name="T14" fmla="*/ 12 w 16"/>
                  <a:gd name="T15" fmla="*/ 16 h 17"/>
                  <a:gd name="T16" fmla="*/ 8 w 16"/>
                  <a:gd name="T17" fmla="*/ 17 h 17"/>
                  <a:gd name="T18" fmla="*/ 5 w 16"/>
                  <a:gd name="T19" fmla="*/ 16 h 17"/>
                  <a:gd name="T20" fmla="*/ 3 w 16"/>
                  <a:gd name="T21" fmla="*/ 14 h 17"/>
                  <a:gd name="T22" fmla="*/ 1 w 16"/>
                  <a:gd name="T23" fmla="*/ 12 h 17"/>
                  <a:gd name="T24" fmla="*/ 0 w 16"/>
                  <a:gd name="T25" fmla="*/ 9 h 17"/>
                  <a:gd name="T26" fmla="*/ 1 w 16"/>
                  <a:gd name="T27" fmla="*/ 5 h 17"/>
                  <a:gd name="T28" fmla="*/ 3 w 16"/>
                  <a:gd name="T29" fmla="*/ 2 h 17"/>
                  <a:gd name="T30" fmla="*/ 5 w 16"/>
                  <a:gd name="T31" fmla="*/ 1 h 17"/>
                  <a:gd name="T32" fmla="*/ 8 w 16"/>
                  <a:gd name="T33"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 h="17">
                    <a:moveTo>
                      <a:pt x="8" y="0"/>
                    </a:moveTo>
                    <a:lnTo>
                      <a:pt x="12" y="1"/>
                    </a:lnTo>
                    <a:lnTo>
                      <a:pt x="15" y="2"/>
                    </a:lnTo>
                    <a:lnTo>
                      <a:pt x="16" y="5"/>
                    </a:lnTo>
                    <a:lnTo>
                      <a:pt x="16" y="9"/>
                    </a:lnTo>
                    <a:lnTo>
                      <a:pt x="16" y="12"/>
                    </a:lnTo>
                    <a:lnTo>
                      <a:pt x="15" y="14"/>
                    </a:lnTo>
                    <a:lnTo>
                      <a:pt x="12" y="16"/>
                    </a:lnTo>
                    <a:lnTo>
                      <a:pt x="8" y="17"/>
                    </a:lnTo>
                    <a:lnTo>
                      <a:pt x="5" y="16"/>
                    </a:lnTo>
                    <a:lnTo>
                      <a:pt x="3" y="14"/>
                    </a:lnTo>
                    <a:lnTo>
                      <a:pt x="1" y="12"/>
                    </a:lnTo>
                    <a:lnTo>
                      <a:pt x="0" y="9"/>
                    </a:lnTo>
                    <a:lnTo>
                      <a:pt x="1" y="5"/>
                    </a:lnTo>
                    <a:lnTo>
                      <a:pt x="3" y="2"/>
                    </a:lnTo>
                    <a:lnTo>
                      <a:pt x="5" y="1"/>
                    </a:lnTo>
                    <a:lnTo>
                      <a:pt x="8" y="0"/>
                    </a:lnTo>
                    <a:close/>
                  </a:path>
                </a:pathLst>
              </a:custGeom>
              <a:grpFill/>
              <a:ln w="0">
                <a:noFill/>
                <a:prstDash val="solid"/>
                <a:round/>
                <a:headEnd/>
                <a:tailEnd/>
              </a:ln>
            </p:spPr>
            <p:txBody>
              <a:bodyPr vert="horz" wrap="square" lIns="93234" tIns="46616" rIns="93234" bIns="46616" numCol="1" anchor="t" anchorCtr="0" compatLnSpc="1">
                <a:prstTxWarp prst="textNoShape">
                  <a:avLst/>
                </a:prstTxWarp>
              </a:bodyPr>
              <a:lstStyle/>
              <a:p>
                <a:pPr defTabSz="1131924">
                  <a:defRPr/>
                </a:pPr>
                <a:endParaRPr lang="en-US" kern="0">
                  <a:solidFill>
                    <a:srgbClr val="000000"/>
                  </a:solidFill>
                </a:endParaRPr>
              </a:p>
            </p:txBody>
          </p:sp>
          <p:sp>
            <p:nvSpPr>
              <p:cNvPr id="88" name="Freeform 286"/>
              <p:cNvSpPr>
                <a:spLocks noEditPoints="1"/>
              </p:cNvSpPr>
              <p:nvPr/>
            </p:nvSpPr>
            <p:spPr bwMode="auto">
              <a:xfrm>
                <a:off x="4565650" y="4510088"/>
                <a:ext cx="53975" cy="55563"/>
              </a:xfrm>
              <a:custGeom>
                <a:avLst/>
                <a:gdLst>
                  <a:gd name="T0" fmla="*/ 17 w 34"/>
                  <a:gd name="T1" fmla="*/ 7 h 35"/>
                  <a:gd name="T2" fmla="*/ 13 w 34"/>
                  <a:gd name="T3" fmla="*/ 8 h 35"/>
                  <a:gd name="T4" fmla="*/ 9 w 34"/>
                  <a:gd name="T5" fmla="*/ 10 h 35"/>
                  <a:gd name="T6" fmla="*/ 8 w 34"/>
                  <a:gd name="T7" fmla="*/ 14 h 35"/>
                  <a:gd name="T8" fmla="*/ 6 w 34"/>
                  <a:gd name="T9" fmla="*/ 18 h 35"/>
                  <a:gd name="T10" fmla="*/ 8 w 34"/>
                  <a:gd name="T11" fmla="*/ 23 h 35"/>
                  <a:gd name="T12" fmla="*/ 9 w 34"/>
                  <a:gd name="T13" fmla="*/ 26 h 35"/>
                  <a:gd name="T14" fmla="*/ 13 w 34"/>
                  <a:gd name="T15" fmla="*/ 28 h 35"/>
                  <a:gd name="T16" fmla="*/ 17 w 34"/>
                  <a:gd name="T17" fmla="*/ 30 h 35"/>
                  <a:gd name="T18" fmla="*/ 22 w 34"/>
                  <a:gd name="T19" fmla="*/ 28 h 35"/>
                  <a:gd name="T20" fmla="*/ 25 w 34"/>
                  <a:gd name="T21" fmla="*/ 26 h 35"/>
                  <a:gd name="T22" fmla="*/ 28 w 34"/>
                  <a:gd name="T23" fmla="*/ 23 h 35"/>
                  <a:gd name="T24" fmla="*/ 29 w 34"/>
                  <a:gd name="T25" fmla="*/ 18 h 35"/>
                  <a:gd name="T26" fmla="*/ 28 w 34"/>
                  <a:gd name="T27" fmla="*/ 14 h 35"/>
                  <a:gd name="T28" fmla="*/ 25 w 34"/>
                  <a:gd name="T29" fmla="*/ 10 h 35"/>
                  <a:gd name="T30" fmla="*/ 22 w 34"/>
                  <a:gd name="T31" fmla="*/ 8 h 35"/>
                  <a:gd name="T32" fmla="*/ 17 w 34"/>
                  <a:gd name="T33" fmla="*/ 7 h 35"/>
                  <a:gd name="T34" fmla="*/ 17 w 34"/>
                  <a:gd name="T35" fmla="*/ 0 h 35"/>
                  <a:gd name="T36" fmla="*/ 22 w 34"/>
                  <a:gd name="T37" fmla="*/ 2 h 35"/>
                  <a:gd name="T38" fmla="*/ 26 w 34"/>
                  <a:gd name="T39" fmla="*/ 3 h 35"/>
                  <a:gd name="T40" fmla="*/ 30 w 34"/>
                  <a:gd name="T41" fmla="*/ 6 h 35"/>
                  <a:gd name="T42" fmla="*/ 33 w 34"/>
                  <a:gd name="T43" fmla="*/ 10 h 35"/>
                  <a:gd name="T44" fmla="*/ 34 w 34"/>
                  <a:gd name="T45" fmla="*/ 14 h 35"/>
                  <a:gd name="T46" fmla="*/ 34 w 34"/>
                  <a:gd name="T47" fmla="*/ 18 h 35"/>
                  <a:gd name="T48" fmla="*/ 34 w 34"/>
                  <a:gd name="T49" fmla="*/ 23 h 35"/>
                  <a:gd name="T50" fmla="*/ 33 w 34"/>
                  <a:gd name="T51" fmla="*/ 27 h 35"/>
                  <a:gd name="T52" fmla="*/ 30 w 34"/>
                  <a:gd name="T53" fmla="*/ 31 h 35"/>
                  <a:gd name="T54" fmla="*/ 26 w 34"/>
                  <a:gd name="T55" fmla="*/ 34 h 35"/>
                  <a:gd name="T56" fmla="*/ 22 w 34"/>
                  <a:gd name="T57" fmla="*/ 35 h 35"/>
                  <a:gd name="T58" fmla="*/ 17 w 34"/>
                  <a:gd name="T59" fmla="*/ 35 h 35"/>
                  <a:gd name="T60" fmla="*/ 13 w 34"/>
                  <a:gd name="T61" fmla="*/ 35 h 35"/>
                  <a:gd name="T62" fmla="*/ 9 w 34"/>
                  <a:gd name="T63" fmla="*/ 34 h 35"/>
                  <a:gd name="T64" fmla="*/ 5 w 34"/>
                  <a:gd name="T65" fmla="*/ 31 h 35"/>
                  <a:gd name="T66" fmla="*/ 2 w 34"/>
                  <a:gd name="T67" fmla="*/ 27 h 35"/>
                  <a:gd name="T68" fmla="*/ 1 w 34"/>
                  <a:gd name="T69" fmla="*/ 23 h 35"/>
                  <a:gd name="T70" fmla="*/ 0 w 34"/>
                  <a:gd name="T71" fmla="*/ 18 h 35"/>
                  <a:gd name="T72" fmla="*/ 1 w 34"/>
                  <a:gd name="T73" fmla="*/ 14 h 35"/>
                  <a:gd name="T74" fmla="*/ 2 w 34"/>
                  <a:gd name="T75" fmla="*/ 10 h 35"/>
                  <a:gd name="T76" fmla="*/ 5 w 34"/>
                  <a:gd name="T77" fmla="*/ 6 h 35"/>
                  <a:gd name="T78" fmla="*/ 9 w 34"/>
                  <a:gd name="T79" fmla="*/ 3 h 35"/>
                  <a:gd name="T80" fmla="*/ 13 w 34"/>
                  <a:gd name="T81" fmla="*/ 2 h 35"/>
                  <a:gd name="T82" fmla="*/ 17 w 34"/>
                  <a:gd name="T83"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 h="35">
                    <a:moveTo>
                      <a:pt x="17" y="7"/>
                    </a:moveTo>
                    <a:lnTo>
                      <a:pt x="13" y="8"/>
                    </a:lnTo>
                    <a:lnTo>
                      <a:pt x="9" y="10"/>
                    </a:lnTo>
                    <a:lnTo>
                      <a:pt x="8" y="14"/>
                    </a:lnTo>
                    <a:lnTo>
                      <a:pt x="6" y="18"/>
                    </a:lnTo>
                    <a:lnTo>
                      <a:pt x="8" y="23"/>
                    </a:lnTo>
                    <a:lnTo>
                      <a:pt x="9" y="26"/>
                    </a:lnTo>
                    <a:lnTo>
                      <a:pt x="13" y="28"/>
                    </a:lnTo>
                    <a:lnTo>
                      <a:pt x="17" y="30"/>
                    </a:lnTo>
                    <a:lnTo>
                      <a:pt x="22" y="28"/>
                    </a:lnTo>
                    <a:lnTo>
                      <a:pt x="25" y="26"/>
                    </a:lnTo>
                    <a:lnTo>
                      <a:pt x="28" y="23"/>
                    </a:lnTo>
                    <a:lnTo>
                      <a:pt x="29" y="18"/>
                    </a:lnTo>
                    <a:lnTo>
                      <a:pt x="28" y="14"/>
                    </a:lnTo>
                    <a:lnTo>
                      <a:pt x="25" y="10"/>
                    </a:lnTo>
                    <a:lnTo>
                      <a:pt x="22" y="8"/>
                    </a:lnTo>
                    <a:lnTo>
                      <a:pt x="17" y="7"/>
                    </a:lnTo>
                    <a:close/>
                    <a:moveTo>
                      <a:pt x="17" y="0"/>
                    </a:moveTo>
                    <a:lnTo>
                      <a:pt x="22" y="2"/>
                    </a:lnTo>
                    <a:lnTo>
                      <a:pt x="26" y="3"/>
                    </a:lnTo>
                    <a:lnTo>
                      <a:pt x="30" y="6"/>
                    </a:lnTo>
                    <a:lnTo>
                      <a:pt x="33" y="10"/>
                    </a:lnTo>
                    <a:lnTo>
                      <a:pt x="34" y="14"/>
                    </a:lnTo>
                    <a:lnTo>
                      <a:pt x="34" y="18"/>
                    </a:lnTo>
                    <a:lnTo>
                      <a:pt x="34" y="23"/>
                    </a:lnTo>
                    <a:lnTo>
                      <a:pt x="33" y="27"/>
                    </a:lnTo>
                    <a:lnTo>
                      <a:pt x="30" y="31"/>
                    </a:lnTo>
                    <a:lnTo>
                      <a:pt x="26" y="34"/>
                    </a:lnTo>
                    <a:lnTo>
                      <a:pt x="22" y="35"/>
                    </a:lnTo>
                    <a:lnTo>
                      <a:pt x="17" y="35"/>
                    </a:lnTo>
                    <a:lnTo>
                      <a:pt x="13" y="35"/>
                    </a:lnTo>
                    <a:lnTo>
                      <a:pt x="9" y="34"/>
                    </a:lnTo>
                    <a:lnTo>
                      <a:pt x="5" y="31"/>
                    </a:lnTo>
                    <a:lnTo>
                      <a:pt x="2" y="27"/>
                    </a:lnTo>
                    <a:lnTo>
                      <a:pt x="1" y="23"/>
                    </a:lnTo>
                    <a:lnTo>
                      <a:pt x="0" y="18"/>
                    </a:lnTo>
                    <a:lnTo>
                      <a:pt x="1" y="14"/>
                    </a:lnTo>
                    <a:lnTo>
                      <a:pt x="2" y="10"/>
                    </a:lnTo>
                    <a:lnTo>
                      <a:pt x="5" y="6"/>
                    </a:lnTo>
                    <a:lnTo>
                      <a:pt x="9" y="3"/>
                    </a:lnTo>
                    <a:lnTo>
                      <a:pt x="13" y="2"/>
                    </a:lnTo>
                    <a:lnTo>
                      <a:pt x="17" y="0"/>
                    </a:lnTo>
                    <a:close/>
                  </a:path>
                </a:pathLst>
              </a:custGeom>
              <a:grpFill/>
              <a:ln w="0">
                <a:noFill/>
                <a:prstDash val="solid"/>
                <a:round/>
                <a:headEnd/>
                <a:tailEnd/>
              </a:ln>
            </p:spPr>
            <p:txBody>
              <a:bodyPr vert="horz" wrap="square" lIns="93234" tIns="46616" rIns="93234" bIns="46616" numCol="1" anchor="t" anchorCtr="0" compatLnSpc="1">
                <a:prstTxWarp prst="textNoShape">
                  <a:avLst/>
                </a:prstTxWarp>
              </a:bodyPr>
              <a:lstStyle/>
              <a:p>
                <a:pPr defTabSz="1131924">
                  <a:defRPr/>
                </a:pPr>
                <a:endParaRPr lang="en-US" kern="0">
                  <a:solidFill>
                    <a:srgbClr val="000000"/>
                  </a:solidFill>
                </a:endParaRPr>
              </a:p>
            </p:txBody>
          </p:sp>
          <p:sp>
            <p:nvSpPr>
              <p:cNvPr id="89" name="Freeform 287"/>
              <p:cNvSpPr>
                <a:spLocks noEditPoints="1"/>
              </p:cNvSpPr>
              <p:nvPr/>
            </p:nvSpPr>
            <p:spPr bwMode="auto">
              <a:xfrm>
                <a:off x="4587875" y="4275138"/>
                <a:ext cx="290513" cy="114300"/>
              </a:xfrm>
              <a:custGeom>
                <a:avLst/>
                <a:gdLst>
                  <a:gd name="T0" fmla="*/ 56 w 183"/>
                  <a:gd name="T1" fmla="*/ 29 h 72"/>
                  <a:gd name="T2" fmla="*/ 84 w 183"/>
                  <a:gd name="T3" fmla="*/ 27 h 72"/>
                  <a:gd name="T4" fmla="*/ 56 w 183"/>
                  <a:gd name="T5" fmla="*/ 19 h 72"/>
                  <a:gd name="T6" fmla="*/ 84 w 183"/>
                  <a:gd name="T7" fmla="*/ 21 h 72"/>
                  <a:gd name="T8" fmla="*/ 56 w 183"/>
                  <a:gd name="T9" fmla="*/ 19 h 72"/>
                  <a:gd name="T10" fmla="*/ 28 w 183"/>
                  <a:gd name="T11" fmla="*/ 7 h 72"/>
                  <a:gd name="T12" fmla="*/ 22 w 183"/>
                  <a:gd name="T13" fmla="*/ 12 h 72"/>
                  <a:gd name="T14" fmla="*/ 16 w 183"/>
                  <a:gd name="T15" fmla="*/ 20 h 72"/>
                  <a:gd name="T16" fmla="*/ 16 w 183"/>
                  <a:gd name="T17" fmla="*/ 28 h 72"/>
                  <a:gd name="T18" fmla="*/ 20 w 183"/>
                  <a:gd name="T19" fmla="*/ 35 h 72"/>
                  <a:gd name="T20" fmla="*/ 26 w 183"/>
                  <a:gd name="T21" fmla="*/ 27 h 72"/>
                  <a:gd name="T22" fmla="*/ 26 w 183"/>
                  <a:gd name="T23" fmla="*/ 20 h 72"/>
                  <a:gd name="T24" fmla="*/ 30 w 183"/>
                  <a:gd name="T25" fmla="*/ 16 h 72"/>
                  <a:gd name="T26" fmla="*/ 36 w 183"/>
                  <a:gd name="T27" fmla="*/ 16 h 72"/>
                  <a:gd name="T28" fmla="*/ 42 w 183"/>
                  <a:gd name="T29" fmla="*/ 20 h 72"/>
                  <a:gd name="T30" fmla="*/ 42 w 183"/>
                  <a:gd name="T31" fmla="*/ 27 h 72"/>
                  <a:gd name="T32" fmla="*/ 36 w 183"/>
                  <a:gd name="T33" fmla="*/ 32 h 72"/>
                  <a:gd name="T34" fmla="*/ 31 w 183"/>
                  <a:gd name="T35" fmla="*/ 32 h 72"/>
                  <a:gd name="T36" fmla="*/ 30 w 183"/>
                  <a:gd name="T37" fmla="*/ 40 h 72"/>
                  <a:gd name="T38" fmla="*/ 38 w 183"/>
                  <a:gd name="T39" fmla="*/ 40 h 72"/>
                  <a:gd name="T40" fmla="*/ 46 w 183"/>
                  <a:gd name="T41" fmla="*/ 36 h 72"/>
                  <a:gd name="T42" fmla="*/ 50 w 183"/>
                  <a:gd name="T43" fmla="*/ 28 h 72"/>
                  <a:gd name="T44" fmla="*/ 50 w 183"/>
                  <a:gd name="T45" fmla="*/ 20 h 72"/>
                  <a:gd name="T46" fmla="*/ 46 w 183"/>
                  <a:gd name="T47" fmla="*/ 12 h 72"/>
                  <a:gd name="T48" fmla="*/ 38 w 183"/>
                  <a:gd name="T49" fmla="*/ 7 h 72"/>
                  <a:gd name="T50" fmla="*/ 34 w 183"/>
                  <a:gd name="T51" fmla="*/ 0 h 72"/>
                  <a:gd name="T52" fmla="*/ 46 w 183"/>
                  <a:gd name="T53" fmla="*/ 4 h 72"/>
                  <a:gd name="T54" fmla="*/ 52 w 183"/>
                  <a:gd name="T55" fmla="*/ 9 h 72"/>
                  <a:gd name="T56" fmla="*/ 84 w 183"/>
                  <a:gd name="T57" fmla="*/ 12 h 72"/>
                  <a:gd name="T58" fmla="*/ 174 w 183"/>
                  <a:gd name="T59" fmla="*/ 4 h 72"/>
                  <a:gd name="T60" fmla="*/ 182 w 183"/>
                  <a:gd name="T61" fmla="*/ 37 h 72"/>
                  <a:gd name="T62" fmla="*/ 177 w 183"/>
                  <a:gd name="T63" fmla="*/ 49 h 72"/>
                  <a:gd name="T64" fmla="*/ 177 w 183"/>
                  <a:gd name="T65" fmla="*/ 40 h 72"/>
                  <a:gd name="T66" fmla="*/ 171 w 183"/>
                  <a:gd name="T67" fmla="*/ 32 h 72"/>
                  <a:gd name="T68" fmla="*/ 159 w 183"/>
                  <a:gd name="T69" fmla="*/ 27 h 72"/>
                  <a:gd name="T70" fmla="*/ 144 w 183"/>
                  <a:gd name="T71" fmla="*/ 32 h 72"/>
                  <a:gd name="T72" fmla="*/ 140 w 183"/>
                  <a:gd name="T73" fmla="*/ 36 h 72"/>
                  <a:gd name="T74" fmla="*/ 128 w 183"/>
                  <a:gd name="T75" fmla="*/ 51 h 72"/>
                  <a:gd name="T76" fmla="*/ 84 w 183"/>
                  <a:gd name="T77" fmla="*/ 47 h 72"/>
                  <a:gd name="T78" fmla="*/ 54 w 183"/>
                  <a:gd name="T79" fmla="*/ 36 h 72"/>
                  <a:gd name="T80" fmla="*/ 50 w 183"/>
                  <a:gd name="T81" fmla="*/ 40 h 72"/>
                  <a:gd name="T82" fmla="*/ 39 w 183"/>
                  <a:gd name="T83" fmla="*/ 47 h 72"/>
                  <a:gd name="T84" fmla="*/ 27 w 183"/>
                  <a:gd name="T85" fmla="*/ 47 h 72"/>
                  <a:gd name="T86" fmla="*/ 7 w 183"/>
                  <a:gd name="T87" fmla="*/ 63 h 72"/>
                  <a:gd name="T88" fmla="*/ 0 w 183"/>
                  <a:gd name="T89" fmla="*/ 72 h 72"/>
                  <a:gd name="T90" fmla="*/ 16 w 183"/>
                  <a:gd name="T91" fmla="*/ 40 h 72"/>
                  <a:gd name="T92" fmla="*/ 11 w 183"/>
                  <a:gd name="T93" fmla="*/ 29 h 72"/>
                  <a:gd name="T94" fmla="*/ 11 w 183"/>
                  <a:gd name="T95" fmla="*/ 17 h 72"/>
                  <a:gd name="T96" fmla="*/ 16 w 183"/>
                  <a:gd name="T97" fmla="*/ 7 h 72"/>
                  <a:gd name="T98" fmla="*/ 27 w 183"/>
                  <a:gd name="T99" fmla="*/ 1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3" h="72">
                    <a:moveTo>
                      <a:pt x="56" y="27"/>
                    </a:moveTo>
                    <a:lnTo>
                      <a:pt x="56" y="29"/>
                    </a:lnTo>
                    <a:lnTo>
                      <a:pt x="84" y="29"/>
                    </a:lnTo>
                    <a:lnTo>
                      <a:pt x="84" y="27"/>
                    </a:lnTo>
                    <a:lnTo>
                      <a:pt x="56" y="27"/>
                    </a:lnTo>
                    <a:close/>
                    <a:moveTo>
                      <a:pt x="56" y="19"/>
                    </a:moveTo>
                    <a:lnTo>
                      <a:pt x="56" y="21"/>
                    </a:lnTo>
                    <a:lnTo>
                      <a:pt x="84" y="21"/>
                    </a:lnTo>
                    <a:lnTo>
                      <a:pt x="84" y="19"/>
                    </a:lnTo>
                    <a:lnTo>
                      <a:pt x="56" y="19"/>
                    </a:lnTo>
                    <a:close/>
                    <a:moveTo>
                      <a:pt x="34" y="7"/>
                    </a:moveTo>
                    <a:lnTo>
                      <a:pt x="28" y="7"/>
                    </a:lnTo>
                    <a:lnTo>
                      <a:pt x="24" y="9"/>
                    </a:lnTo>
                    <a:lnTo>
                      <a:pt x="22" y="12"/>
                    </a:lnTo>
                    <a:lnTo>
                      <a:pt x="19" y="15"/>
                    </a:lnTo>
                    <a:lnTo>
                      <a:pt x="16" y="20"/>
                    </a:lnTo>
                    <a:lnTo>
                      <a:pt x="16" y="24"/>
                    </a:lnTo>
                    <a:lnTo>
                      <a:pt x="16" y="28"/>
                    </a:lnTo>
                    <a:lnTo>
                      <a:pt x="18" y="32"/>
                    </a:lnTo>
                    <a:lnTo>
                      <a:pt x="20" y="35"/>
                    </a:lnTo>
                    <a:lnTo>
                      <a:pt x="26" y="28"/>
                    </a:lnTo>
                    <a:lnTo>
                      <a:pt x="26" y="27"/>
                    </a:lnTo>
                    <a:lnTo>
                      <a:pt x="24" y="24"/>
                    </a:lnTo>
                    <a:lnTo>
                      <a:pt x="26" y="20"/>
                    </a:lnTo>
                    <a:lnTo>
                      <a:pt x="27" y="17"/>
                    </a:lnTo>
                    <a:lnTo>
                      <a:pt x="30" y="16"/>
                    </a:lnTo>
                    <a:lnTo>
                      <a:pt x="34" y="15"/>
                    </a:lnTo>
                    <a:lnTo>
                      <a:pt x="36" y="16"/>
                    </a:lnTo>
                    <a:lnTo>
                      <a:pt x="39" y="17"/>
                    </a:lnTo>
                    <a:lnTo>
                      <a:pt x="42" y="20"/>
                    </a:lnTo>
                    <a:lnTo>
                      <a:pt x="42" y="24"/>
                    </a:lnTo>
                    <a:lnTo>
                      <a:pt x="42" y="27"/>
                    </a:lnTo>
                    <a:lnTo>
                      <a:pt x="39" y="31"/>
                    </a:lnTo>
                    <a:lnTo>
                      <a:pt x="36" y="32"/>
                    </a:lnTo>
                    <a:lnTo>
                      <a:pt x="34" y="32"/>
                    </a:lnTo>
                    <a:lnTo>
                      <a:pt x="31" y="32"/>
                    </a:lnTo>
                    <a:lnTo>
                      <a:pt x="26" y="39"/>
                    </a:lnTo>
                    <a:lnTo>
                      <a:pt x="30" y="40"/>
                    </a:lnTo>
                    <a:lnTo>
                      <a:pt x="34" y="41"/>
                    </a:lnTo>
                    <a:lnTo>
                      <a:pt x="38" y="40"/>
                    </a:lnTo>
                    <a:lnTo>
                      <a:pt x="42" y="39"/>
                    </a:lnTo>
                    <a:lnTo>
                      <a:pt x="46" y="36"/>
                    </a:lnTo>
                    <a:lnTo>
                      <a:pt x="48" y="32"/>
                    </a:lnTo>
                    <a:lnTo>
                      <a:pt x="50" y="28"/>
                    </a:lnTo>
                    <a:lnTo>
                      <a:pt x="51" y="24"/>
                    </a:lnTo>
                    <a:lnTo>
                      <a:pt x="50" y="20"/>
                    </a:lnTo>
                    <a:lnTo>
                      <a:pt x="48" y="15"/>
                    </a:lnTo>
                    <a:lnTo>
                      <a:pt x="46" y="12"/>
                    </a:lnTo>
                    <a:lnTo>
                      <a:pt x="42" y="9"/>
                    </a:lnTo>
                    <a:lnTo>
                      <a:pt x="38" y="7"/>
                    </a:lnTo>
                    <a:lnTo>
                      <a:pt x="34" y="7"/>
                    </a:lnTo>
                    <a:close/>
                    <a:moveTo>
                      <a:pt x="34" y="0"/>
                    </a:moveTo>
                    <a:lnTo>
                      <a:pt x="39" y="1"/>
                    </a:lnTo>
                    <a:lnTo>
                      <a:pt x="46" y="4"/>
                    </a:lnTo>
                    <a:lnTo>
                      <a:pt x="50" y="7"/>
                    </a:lnTo>
                    <a:lnTo>
                      <a:pt x="52" y="9"/>
                    </a:lnTo>
                    <a:lnTo>
                      <a:pt x="54" y="12"/>
                    </a:lnTo>
                    <a:lnTo>
                      <a:pt x="84" y="12"/>
                    </a:lnTo>
                    <a:lnTo>
                      <a:pt x="84" y="4"/>
                    </a:lnTo>
                    <a:lnTo>
                      <a:pt x="174" y="4"/>
                    </a:lnTo>
                    <a:lnTo>
                      <a:pt x="174" y="27"/>
                    </a:lnTo>
                    <a:lnTo>
                      <a:pt x="182" y="37"/>
                    </a:lnTo>
                    <a:lnTo>
                      <a:pt x="183" y="49"/>
                    </a:lnTo>
                    <a:lnTo>
                      <a:pt x="177" y="49"/>
                    </a:lnTo>
                    <a:lnTo>
                      <a:pt x="177" y="44"/>
                    </a:lnTo>
                    <a:lnTo>
                      <a:pt x="177" y="40"/>
                    </a:lnTo>
                    <a:lnTo>
                      <a:pt x="174" y="36"/>
                    </a:lnTo>
                    <a:lnTo>
                      <a:pt x="171" y="32"/>
                    </a:lnTo>
                    <a:lnTo>
                      <a:pt x="167" y="29"/>
                    </a:lnTo>
                    <a:lnTo>
                      <a:pt x="159" y="27"/>
                    </a:lnTo>
                    <a:lnTo>
                      <a:pt x="152" y="28"/>
                    </a:lnTo>
                    <a:lnTo>
                      <a:pt x="144" y="32"/>
                    </a:lnTo>
                    <a:lnTo>
                      <a:pt x="143" y="35"/>
                    </a:lnTo>
                    <a:lnTo>
                      <a:pt x="140" y="36"/>
                    </a:lnTo>
                    <a:lnTo>
                      <a:pt x="136" y="41"/>
                    </a:lnTo>
                    <a:lnTo>
                      <a:pt x="128" y="51"/>
                    </a:lnTo>
                    <a:lnTo>
                      <a:pt x="123" y="47"/>
                    </a:lnTo>
                    <a:lnTo>
                      <a:pt x="84" y="47"/>
                    </a:lnTo>
                    <a:lnTo>
                      <a:pt x="84" y="36"/>
                    </a:lnTo>
                    <a:lnTo>
                      <a:pt x="54" y="36"/>
                    </a:lnTo>
                    <a:lnTo>
                      <a:pt x="52" y="39"/>
                    </a:lnTo>
                    <a:lnTo>
                      <a:pt x="50" y="40"/>
                    </a:lnTo>
                    <a:lnTo>
                      <a:pt x="46" y="44"/>
                    </a:lnTo>
                    <a:lnTo>
                      <a:pt x="39" y="47"/>
                    </a:lnTo>
                    <a:lnTo>
                      <a:pt x="34" y="48"/>
                    </a:lnTo>
                    <a:lnTo>
                      <a:pt x="27" y="47"/>
                    </a:lnTo>
                    <a:lnTo>
                      <a:pt x="22" y="44"/>
                    </a:lnTo>
                    <a:lnTo>
                      <a:pt x="7" y="63"/>
                    </a:lnTo>
                    <a:lnTo>
                      <a:pt x="7" y="72"/>
                    </a:lnTo>
                    <a:lnTo>
                      <a:pt x="0" y="72"/>
                    </a:lnTo>
                    <a:lnTo>
                      <a:pt x="0" y="61"/>
                    </a:lnTo>
                    <a:lnTo>
                      <a:pt x="16" y="40"/>
                    </a:lnTo>
                    <a:lnTo>
                      <a:pt x="12" y="36"/>
                    </a:lnTo>
                    <a:lnTo>
                      <a:pt x="11" y="29"/>
                    </a:lnTo>
                    <a:lnTo>
                      <a:pt x="10" y="24"/>
                    </a:lnTo>
                    <a:lnTo>
                      <a:pt x="11" y="17"/>
                    </a:lnTo>
                    <a:lnTo>
                      <a:pt x="14" y="12"/>
                    </a:lnTo>
                    <a:lnTo>
                      <a:pt x="16" y="7"/>
                    </a:lnTo>
                    <a:lnTo>
                      <a:pt x="22" y="4"/>
                    </a:lnTo>
                    <a:lnTo>
                      <a:pt x="27" y="1"/>
                    </a:lnTo>
                    <a:lnTo>
                      <a:pt x="34" y="0"/>
                    </a:lnTo>
                    <a:close/>
                  </a:path>
                </a:pathLst>
              </a:custGeom>
              <a:grpFill/>
              <a:ln w="0">
                <a:noFill/>
                <a:prstDash val="solid"/>
                <a:round/>
                <a:headEnd/>
                <a:tailEnd/>
              </a:ln>
            </p:spPr>
            <p:txBody>
              <a:bodyPr vert="horz" wrap="square" lIns="93234" tIns="46616" rIns="93234" bIns="46616" numCol="1" anchor="t" anchorCtr="0" compatLnSpc="1">
                <a:prstTxWarp prst="textNoShape">
                  <a:avLst/>
                </a:prstTxWarp>
              </a:bodyPr>
              <a:lstStyle/>
              <a:p>
                <a:pPr defTabSz="1131924">
                  <a:defRPr/>
                </a:pPr>
                <a:endParaRPr lang="en-US" kern="0">
                  <a:solidFill>
                    <a:srgbClr val="000000"/>
                  </a:solidFill>
                </a:endParaRPr>
              </a:p>
            </p:txBody>
          </p:sp>
          <p:sp>
            <p:nvSpPr>
              <p:cNvPr id="90" name="Freeform 288"/>
              <p:cNvSpPr>
                <a:spLocks noEditPoints="1"/>
              </p:cNvSpPr>
              <p:nvPr/>
            </p:nvSpPr>
            <p:spPr bwMode="auto">
              <a:xfrm>
                <a:off x="4681538" y="4349750"/>
                <a:ext cx="196850" cy="322263"/>
              </a:xfrm>
              <a:custGeom>
                <a:avLst/>
                <a:gdLst>
                  <a:gd name="T0" fmla="*/ 32 w 124"/>
                  <a:gd name="T1" fmla="*/ 56 h 203"/>
                  <a:gd name="T2" fmla="*/ 23 w 124"/>
                  <a:gd name="T3" fmla="*/ 61 h 203"/>
                  <a:gd name="T4" fmla="*/ 17 w 124"/>
                  <a:gd name="T5" fmla="*/ 70 h 203"/>
                  <a:gd name="T6" fmla="*/ 17 w 124"/>
                  <a:gd name="T7" fmla="*/ 81 h 203"/>
                  <a:gd name="T8" fmla="*/ 23 w 124"/>
                  <a:gd name="T9" fmla="*/ 91 h 203"/>
                  <a:gd name="T10" fmla="*/ 32 w 124"/>
                  <a:gd name="T11" fmla="*/ 96 h 203"/>
                  <a:gd name="T12" fmla="*/ 43 w 124"/>
                  <a:gd name="T13" fmla="*/ 96 h 203"/>
                  <a:gd name="T14" fmla="*/ 52 w 124"/>
                  <a:gd name="T15" fmla="*/ 91 h 203"/>
                  <a:gd name="T16" fmla="*/ 57 w 124"/>
                  <a:gd name="T17" fmla="*/ 81 h 203"/>
                  <a:gd name="T18" fmla="*/ 57 w 124"/>
                  <a:gd name="T19" fmla="*/ 70 h 203"/>
                  <a:gd name="T20" fmla="*/ 52 w 124"/>
                  <a:gd name="T21" fmla="*/ 61 h 203"/>
                  <a:gd name="T22" fmla="*/ 43 w 124"/>
                  <a:gd name="T23" fmla="*/ 56 h 203"/>
                  <a:gd name="T24" fmla="*/ 64 w 124"/>
                  <a:gd name="T25" fmla="*/ 0 h 203"/>
                  <a:gd name="T26" fmla="*/ 68 w 124"/>
                  <a:gd name="T27" fmla="*/ 5 h 203"/>
                  <a:gd name="T28" fmla="*/ 37 w 124"/>
                  <a:gd name="T29" fmla="*/ 38 h 203"/>
                  <a:gd name="T30" fmla="*/ 63 w 124"/>
                  <a:gd name="T31" fmla="*/ 49 h 203"/>
                  <a:gd name="T32" fmla="*/ 69 w 124"/>
                  <a:gd name="T33" fmla="*/ 60 h 203"/>
                  <a:gd name="T34" fmla="*/ 114 w 124"/>
                  <a:gd name="T35" fmla="*/ 13 h 203"/>
                  <a:gd name="T36" fmla="*/ 118 w 124"/>
                  <a:gd name="T37" fmla="*/ 2 h 203"/>
                  <a:gd name="T38" fmla="*/ 124 w 124"/>
                  <a:gd name="T39" fmla="*/ 2 h 203"/>
                  <a:gd name="T40" fmla="*/ 120 w 124"/>
                  <a:gd name="T41" fmla="*/ 13 h 203"/>
                  <a:gd name="T42" fmla="*/ 108 w 124"/>
                  <a:gd name="T43" fmla="*/ 26 h 203"/>
                  <a:gd name="T44" fmla="*/ 73 w 124"/>
                  <a:gd name="T45" fmla="*/ 70 h 203"/>
                  <a:gd name="T46" fmla="*/ 73 w 124"/>
                  <a:gd name="T47" fmla="*/ 84 h 203"/>
                  <a:gd name="T48" fmla="*/ 71 w 124"/>
                  <a:gd name="T49" fmla="*/ 203 h 203"/>
                  <a:gd name="T50" fmla="*/ 64 w 124"/>
                  <a:gd name="T51" fmla="*/ 100 h 203"/>
                  <a:gd name="T52" fmla="*/ 51 w 124"/>
                  <a:gd name="T53" fmla="*/ 109 h 203"/>
                  <a:gd name="T54" fmla="*/ 23 w 124"/>
                  <a:gd name="T55" fmla="*/ 109 h 203"/>
                  <a:gd name="T56" fmla="*/ 9 w 124"/>
                  <a:gd name="T57" fmla="*/ 100 h 203"/>
                  <a:gd name="T58" fmla="*/ 4 w 124"/>
                  <a:gd name="T59" fmla="*/ 131 h 203"/>
                  <a:gd name="T60" fmla="*/ 1 w 124"/>
                  <a:gd name="T61" fmla="*/ 84 h 203"/>
                  <a:gd name="T62" fmla="*/ 3 w 124"/>
                  <a:gd name="T63" fmla="*/ 61 h 203"/>
                  <a:gd name="T64" fmla="*/ 16 w 124"/>
                  <a:gd name="T65" fmla="*/ 45 h 203"/>
                  <a:gd name="T66" fmla="*/ 27 w 124"/>
                  <a:gd name="T67" fmla="*/ 40 h 203"/>
                  <a:gd name="T68" fmla="*/ 64 w 124"/>
                  <a:gd name="T69"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4" h="203">
                    <a:moveTo>
                      <a:pt x="37" y="54"/>
                    </a:moveTo>
                    <a:lnTo>
                      <a:pt x="32" y="56"/>
                    </a:lnTo>
                    <a:lnTo>
                      <a:pt x="27" y="57"/>
                    </a:lnTo>
                    <a:lnTo>
                      <a:pt x="23" y="61"/>
                    </a:lnTo>
                    <a:lnTo>
                      <a:pt x="19" y="65"/>
                    </a:lnTo>
                    <a:lnTo>
                      <a:pt x="17" y="70"/>
                    </a:lnTo>
                    <a:lnTo>
                      <a:pt x="16" y="76"/>
                    </a:lnTo>
                    <a:lnTo>
                      <a:pt x="17" y="81"/>
                    </a:lnTo>
                    <a:lnTo>
                      <a:pt x="19" y="87"/>
                    </a:lnTo>
                    <a:lnTo>
                      <a:pt x="23" y="91"/>
                    </a:lnTo>
                    <a:lnTo>
                      <a:pt x="27" y="93"/>
                    </a:lnTo>
                    <a:lnTo>
                      <a:pt x="32" y="96"/>
                    </a:lnTo>
                    <a:lnTo>
                      <a:pt x="37" y="96"/>
                    </a:lnTo>
                    <a:lnTo>
                      <a:pt x="43" y="96"/>
                    </a:lnTo>
                    <a:lnTo>
                      <a:pt x="47" y="93"/>
                    </a:lnTo>
                    <a:lnTo>
                      <a:pt x="52" y="91"/>
                    </a:lnTo>
                    <a:lnTo>
                      <a:pt x="55" y="87"/>
                    </a:lnTo>
                    <a:lnTo>
                      <a:pt x="57" y="81"/>
                    </a:lnTo>
                    <a:lnTo>
                      <a:pt x="57" y="76"/>
                    </a:lnTo>
                    <a:lnTo>
                      <a:pt x="57" y="70"/>
                    </a:lnTo>
                    <a:lnTo>
                      <a:pt x="55" y="65"/>
                    </a:lnTo>
                    <a:lnTo>
                      <a:pt x="52" y="61"/>
                    </a:lnTo>
                    <a:lnTo>
                      <a:pt x="47" y="57"/>
                    </a:lnTo>
                    <a:lnTo>
                      <a:pt x="43" y="56"/>
                    </a:lnTo>
                    <a:lnTo>
                      <a:pt x="37" y="54"/>
                    </a:lnTo>
                    <a:close/>
                    <a:moveTo>
                      <a:pt x="64" y="0"/>
                    </a:moveTo>
                    <a:lnTo>
                      <a:pt x="69" y="4"/>
                    </a:lnTo>
                    <a:lnTo>
                      <a:pt x="68" y="5"/>
                    </a:lnTo>
                    <a:lnTo>
                      <a:pt x="36" y="38"/>
                    </a:lnTo>
                    <a:lnTo>
                      <a:pt x="37" y="38"/>
                    </a:lnTo>
                    <a:lnTo>
                      <a:pt x="51" y="41"/>
                    </a:lnTo>
                    <a:lnTo>
                      <a:pt x="63" y="49"/>
                    </a:lnTo>
                    <a:lnTo>
                      <a:pt x="67" y="54"/>
                    </a:lnTo>
                    <a:lnTo>
                      <a:pt x="69" y="60"/>
                    </a:lnTo>
                    <a:lnTo>
                      <a:pt x="104" y="22"/>
                    </a:lnTo>
                    <a:lnTo>
                      <a:pt x="114" y="13"/>
                    </a:lnTo>
                    <a:lnTo>
                      <a:pt x="116" y="8"/>
                    </a:lnTo>
                    <a:lnTo>
                      <a:pt x="118" y="2"/>
                    </a:lnTo>
                    <a:lnTo>
                      <a:pt x="124" y="2"/>
                    </a:lnTo>
                    <a:lnTo>
                      <a:pt x="124" y="2"/>
                    </a:lnTo>
                    <a:lnTo>
                      <a:pt x="123" y="8"/>
                    </a:lnTo>
                    <a:lnTo>
                      <a:pt x="120" y="13"/>
                    </a:lnTo>
                    <a:lnTo>
                      <a:pt x="118" y="17"/>
                    </a:lnTo>
                    <a:lnTo>
                      <a:pt x="108" y="26"/>
                    </a:lnTo>
                    <a:lnTo>
                      <a:pt x="72" y="66"/>
                    </a:lnTo>
                    <a:lnTo>
                      <a:pt x="73" y="70"/>
                    </a:lnTo>
                    <a:lnTo>
                      <a:pt x="73" y="76"/>
                    </a:lnTo>
                    <a:lnTo>
                      <a:pt x="73" y="84"/>
                    </a:lnTo>
                    <a:lnTo>
                      <a:pt x="71" y="91"/>
                    </a:lnTo>
                    <a:lnTo>
                      <a:pt x="71" y="203"/>
                    </a:lnTo>
                    <a:lnTo>
                      <a:pt x="64" y="203"/>
                    </a:lnTo>
                    <a:lnTo>
                      <a:pt x="64" y="100"/>
                    </a:lnTo>
                    <a:lnTo>
                      <a:pt x="63" y="101"/>
                    </a:lnTo>
                    <a:lnTo>
                      <a:pt x="51" y="109"/>
                    </a:lnTo>
                    <a:lnTo>
                      <a:pt x="37" y="113"/>
                    </a:lnTo>
                    <a:lnTo>
                      <a:pt x="23" y="109"/>
                    </a:lnTo>
                    <a:lnTo>
                      <a:pt x="11" y="101"/>
                    </a:lnTo>
                    <a:lnTo>
                      <a:pt x="9" y="100"/>
                    </a:lnTo>
                    <a:lnTo>
                      <a:pt x="9" y="131"/>
                    </a:lnTo>
                    <a:lnTo>
                      <a:pt x="4" y="131"/>
                    </a:lnTo>
                    <a:lnTo>
                      <a:pt x="4" y="91"/>
                    </a:lnTo>
                    <a:lnTo>
                      <a:pt x="1" y="84"/>
                    </a:lnTo>
                    <a:lnTo>
                      <a:pt x="0" y="76"/>
                    </a:lnTo>
                    <a:lnTo>
                      <a:pt x="3" y="61"/>
                    </a:lnTo>
                    <a:lnTo>
                      <a:pt x="11" y="49"/>
                    </a:lnTo>
                    <a:lnTo>
                      <a:pt x="16" y="45"/>
                    </a:lnTo>
                    <a:lnTo>
                      <a:pt x="21" y="42"/>
                    </a:lnTo>
                    <a:lnTo>
                      <a:pt x="27" y="40"/>
                    </a:lnTo>
                    <a:lnTo>
                      <a:pt x="63" y="1"/>
                    </a:lnTo>
                    <a:lnTo>
                      <a:pt x="64" y="0"/>
                    </a:lnTo>
                    <a:close/>
                  </a:path>
                </a:pathLst>
              </a:custGeom>
              <a:grpFill/>
              <a:ln w="0">
                <a:noFill/>
                <a:prstDash val="solid"/>
                <a:round/>
                <a:headEnd/>
                <a:tailEnd/>
              </a:ln>
            </p:spPr>
            <p:txBody>
              <a:bodyPr vert="horz" wrap="square" lIns="93234" tIns="46616" rIns="93234" bIns="46616" numCol="1" anchor="t" anchorCtr="0" compatLnSpc="1">
                <a:prstTxWarp prst="textNoShape">
                  <a:avLst/>
                </a:prstTxWarp>
              </a:bodyPr>
              <a:lstStyle/>
              <a:p>
                <a:pPr defTabSz="1131924">
                  <a:defRPr/>
                </a:pPr>
                <a:endParaRPr lang="en-US" kern="0">
                  <a:solidFill>
                    <a:srgbClr val="000000"/>
                  </a:solidFill>
                </a:endParaRPr>
              </a:p>
            </p:txBody>
          </p:sp>
          <p:sp>
            <p:nvSpPr>
              <p:cNvPr id="91" name="Freeform 289"/>
              <p:cNvSpPr>
                <a:spLocks noEditPoints="1"/>
              </p:cNvSpPr>
              <p:nvPr/>
            </p:nvSpPr>
            <p:spPr bwMode="auto">
              <a:xfrm>
                <a:off x="4303713" y="4362450"/>
                <a:ext cx="550863" cy="331788"/>
              </a:xfrm>
              <a:custGeom>
                <a:avLst/>
                <a:gdLst>
                  <a:gd name="T0" fmla="*/ 56 w 347"/>
                  <a:gd name="T1" fmla="*/ 192 h 209"/>
                  <a:gd name="T2" fmla="*/ 170 w 347"/>
                  <a:gd name="T3" fmla="*/ 195 h 209"/>
                  <a:gd name="T4" fmla="*/ 163 w 347"/>
                  <a:gd name="T5" fmla="*/ 188 h 209"/>
                  <a:gd name="T6" fmla="*/ 11 w 347"/>
                  <a:gd name="T7" fmla="*/ 139 h 209"/>
                  <a:gd name="T8" fmla="*/ 209 w 347"/>
                  <a:gd name="T9" fmla="*/ 139 h 209"/>
                  <a:gd name="T10" fmla="*/ 72 w 347"/>
                  <a:gd name="T11" fmla="*/ 6 h 209"/>
                  <a:gd name="T12" fmla="*/ 56 w 347"/>
                  <a:gd name="T13" fmla="*/ 12 h 209"/>
                  <a:gd name="T14" fmla="*/ 48 w 347"/>
                  <a:gd name="T15" fmla="*/ 24 h 209"/>
                  <a:gd name="T16" fmla="*/ 44 w 347"/>
                  <a:gd name="T17" fmla="*/ 50 h 209"/>
                  <a:gd name="T18" fmla="*/ 42 w 347"/>
                  <a:gd name="T19" fmla="*/ 79 h 209"/>
                  <a:gd name="T20" fmla="*/ 35 w 347"/>
                  <a:gd name="T21" fmla="*/ 81 h 209"/>
                  <a:gd name="T22" fmla="*/ 19 w 347"/>
                  <a:gd name="T23" fmla="*/ 92 h 209"/>
                  <a:gd name="T24" fmla="*/ 14 w 347"/>
                  <a:gd name="T25" fmla="*/ 100 h 209"/>
                  <a:gd name="T26" fmla="*/ 11 w 347"/>
                  <a:gd name="T27" fmla="*/ 104 h 209"/>
                  <a:gd name="T28" fmla="*/ 87 w 347"/>
                  <a:gd name="T29" fmla="*/ 117 h 209"/>
                  <a:gd name="T30" fmla="*/ 209 w 347"/>
                  <a:gd name="T31" fmla="*/ 133 h 209"/>
                  <a:gd name="T32" fmla="*/ 209 w 347"/>
                  <a:gd name="T33" fmla="*/ 103 h 209"/>
                  <a:gd name="T34" fmla="*/ 205 w 347"/>
                  <a:gd name="T35" fmla="*/ 93 h 209"/>
                  <a:gd name="T36" fmla="*/ 191 w 347"/>
                  <a:gd name="T37" fmla="*/ 85 h 209"/>
                  <a:gd name="T38" fmla="*/ 181 w 347"/>
                  <a:gd name="T39" fmla="*/ 79 h 209"/>
                  <a:gd name="T40" fmla="*/ 179 w 347"/>
                  <a:gd name="T41" fmla="*/ 76 h 209"/>
                  <a:gd name="T42" fmla="*/ 173 w 347"/>
                  <a:gd name="T43" fmla="*/ 24 h 209"/>
                  <a:gd name="T44" fmla="*/ 169 w 347"/>
                  <a:gd name="T45" fmla="*/ 16 h 209"/>
                  <a:gd name="T46" fmla="*/ 154 w 347"/>
                  <a:gd name="T47" fmla="*/ 8 h 209"/>
                  <a:gd name="T48" fmla="*/ 135 w 347"/>
                  <a:gd name="T49" fmla="*/ 6 h 209"/>
                  <a:gd name="T50" fmla="*/ 86 w 347"/>
                  <a:gd name="T51" fmla="*/ 0 h 209"/>
                  <a:gd name="T52" fmla="*/ 149 w 347"/>
                  <a:gd name="T53" fmla="*/ 1 h 209"/>
                  <a:gd name="T54" fmla="*/ 167 w 347"/>
                  <a:gd name="T55" fmla="*/ 8 h 209"/>
                  <a:gd name="T56" fmla="*/ 178 w 347"/>
                  <a:gd name="T57" fmla="*/ 21 h 209"/>
                  <a:gd name="T58" fmla="*/ 179 w 347"/>
                  <a:gd name="T59" fmla="*/ 25 h 209"/>
                  <a:gd name="T60" fmla="*/ 194 w 347"/>
                  <a:gd name="T61" fmla="*/ 80 h 209"/>
                  <a:gd name="T62" fmla="*/ 209 w 347"/>
                  <a:gd name="T63" fmla="*/ 88 h 209"/>
                  <a:gd name="T64" fmla="*/ 215 w 347"/>
                  <a:gd name="T65" fmla="*/ 100 h 209"/>
                  <a:gd name="T66" fmla="*/ 215 w 347"/>
                  <a:gd name="T67" fmla="*/ 104 h 209"/>
                  <a:gd name="T68" fmla="*/ 202 w 347"/>
                  <a:gd name="T69" fmla="*/ 188 h 209"/>
                  <a:gd name="T70" fmla="*/ 195 w 347"/>
                  <a:gd name="T71" fmla="*/ 195 h 209"/>
                  <a:gd name="T72" fmla="*/ 0 w 347"/>
                  <a:gd name="T73" fmla="*/ 209 h 209"/>
                  <a:gd name="T74" fmla="*/ 22 w 347"/>
                  <a:gd name="T75" fmla="*/ 193 h 209"/>
                  <a:gd name="T76" fmla="*/ 19 w 347"/>
                  <a:gd name="T77" fmla="*/ 157 h 209"/>
                  <a:gd name="T78" fmla="*/ 6 w 347"/>
                  <a:gd name="T79" fmla="*/ 103 h 209"/>
                  <a:gd name="T80" fmla="*/ 7 w 347"/>
                  <a:gd name="T81" fmla="*/ 97 h 209"/>
                  <a:gd name="T82" fmla="*/ 12 w 347"/>
                  <a:gd name="T83" fmla="*/ 88 h 209"/>
                  <a:gd name="T84" fmla="*/ 27 w 347"/>
                  <a:gd name="T85" fmla="*/ 80 h 209"/>
                  <a:gd name="T86" fmla="*/ 42 w 347"/>
                  <a:gd name="T87" fmla="*/ 25 h 209"/>
                  <a:gd name="T88" fmla="*/ 42 w 347"/>
                  <a:gd name="T89" fmla="*/ 21 h 209"/>
                  <a:gd name="T90" fmla="*/ 52 w 347"/>
                  <a:gd name="T91" fmla="*/ 8 h 209"/>
                  <a:gd name="T92" fmla="*/ 72 w 347"/>
                  <a:gd name="T93" fmla="*/ 1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47" h="209">
                    <a:moveTo>
                      <a:pt x="58" y="157"/>
                    </a:moveTo>
                    <a:lnTo>
                      <a:pt x="58" y="188"/>
                    </a:lnTo>
                    <a:lnTo>
                      <a:pt x="56" y="192"/>
                    </a:lnTo>
                    <a:lnTo>
                      <a:pt x="54" y="193"/>
                    </a:lnTo>
                    <a:lnTo>
                      <a:pt x="50" y="195"/>
                    </a:lnTo>
                    <a:lnTo>
                      <a:pt x="170" y="195"/>
                    </a:lnTo>
                    <a:lnTo>
                      <a:pt x="167" y="193"/>
                    </a:lnTo>
                    <a:lnTo>
                      <a:pt x="165" y="192"/>
                    </a:lnTo>
                    <a:lnTo>
                      <a:pt x="163" y="188"/>
                    </a:lnTo>
                    <a:lnTo>
                      <a:pt x="163" y="157"/>
                    </a:lnTo>
                    <a:lnTo>
                      <a:pt x="58" y="157"/>
                    </a:lnTo>
                    <a:close/>
                    <a:moveTo>
                      <a:pt x="11" y="139"/>
                    </a:moveTo>
                    <a:lnTo>
                      <a:pt x="11" y="151"/>
                    </a:lnTo>
                    <a:lnTo>
                      <a:pt x="209" y="151"/>
                    </a:lnTo>
                    <a:lnTo>
                      <a:pt x="209" y="139"/>
                    </a:lnTo>
                    <a:lnTo>
                      <a:pt x="11" y="139"/>
                    </a:lnTo>
                    <a:close/>
                    <a:moveTo>
                      <a:pt x="79" y="6"/>
                    </a:moveTo>
                    <a:lnTo>
                      <a:pt x="72" y="6"/>
                    </a:lnTo>
                    <a:lnTo>
                      <a:pt x="67" y="8"/>
                    </a:lnTo>
                    <a:lnTo>
                      <a:pt x="62" y="9"/>
                    </a:lnTo>
                    <a:lnTo>
                      <a:pt x="56" y="12"/>
                    </a:lnTo>
                    <a:lnTo>
                      <a:pt x="52" y="16"/>
                    </a:lnTo>
                    <a:lnTo>
                      <a:pt x="50" y="21"/>
                    </a:lnTo>
                    <a:lnTo>
                      <a:pt x="48" y="24"/>
                    </a:lnTo>
                    <a:lnTo>
                      <a:pt x="48" y="24"/>
                    </a:lnTo>
                    <a:lnTo>
                      <a:pt x="47" y="25"/>
                    </a:lnTo>
                    <a:lnTo>
                      <a:pt x="44" y="50"/>
                    </a:lnTo>
                    <a:lnTo>
                      <a:pt x="42" y="76"/>
                    </a:lnTo>
                    <a:lnTo>
                      <a:pt x="42" y="77"/>
                    </a:lnTo>
                    <a:lnTo>
                      <a:pt x="42" y="79"/>
                    </a:lnTo>
                    <a:lnTo>
                      <a:pt x="40" y="79"/>
                    </a:lnTo>
                    <a:lnTo>
                      <a:pt x="38" y="80"/>
                    </a:lnTo>
                    <a:lnTo>
                      <a:pt x="35" y="81"/>
                    </a:lnTo>
                    <a:lnTo>
                      <a:pt x="30" y="85"/>
                    </a:lnTo>
                    <a:lnTo>
                      <a:pt x="24" y="88"/>
                    </a:lnTo>
                    <a:lnTo>
                      <a:pt x="19" y="92"/>
                    </a:lnTo>
                    <a:lnTo>
                      <a:pt x="16" y="93"/>
                    </a:lnTo>
                    <a:lnTo>
                      <a:pt x="15" y="96"/>
                    </a:lnTo>
                    <a:lnTo>
                      <a:pt x="14" y="100"/>
                    </a:lnTo>
                    <a:lnTo>
                      <a:pt x="12" y="103"/>
                    </a:lnTo>
                    <a:lnTo>
                      <a:pt x="11" y="104"/>
                    </a:lnTo>
                    <a:lnTo>
                      <a:pt x="11" y="104"/>
                    </a:lnTo>
                    <a:lnTo>
                      <a:pt x="11" y="133"/>
                    </a:lnTo>
                    <a:lnTo>
                      <a:pt x="87" y="133"/>
                    </a:lnTo>
                    <a:lnTo>
                      <a:pt x="87" y="117"/>
                    </a:lnTo>
                    <a:lnTo>
                      <a:pt x="134" y="117"/>
                    </a:lnTo>
                    <a:lnTo>
                      <a:pt x="134" y="133"/>
                    </a:lnTo>
                    <a:lnTo>
                      <a:pt x="209" y="133"/>
                    </a:lnTo>
                    <a:lnTo>
                      <a:pt x="209" y="104"/>
                    </a:lnTo>
                    <a:lnTo>
                      <a:pt x="209" y="104"/>
                    </a:lnTo>
                    <a:lnTo>
                      <a:pt x="209" y="103"/>
                    </a:lnTo>
                    <a:lnTo>
                      <a:pt x="207" y="100"/>
                    </a:lnTo>
                    <a:lnTo>
                      <a:pt x="206" y="96"/>
                    </a:lnTo>
                    <a:lnTo>
                      <a:pt x="205" y="93"/>
                    </a:lnTo>
                    <a:lnTo>
                      <a:pt x="202" y="92"/>
                    </a:lnTo>
                    <a:lnTo>
                      <a:pt x="197" y="88"/>
                    </a:lnTo>
                    <a:lnTo>
                      <a:pt x="191" y="85"/>
                    </a:lnTo>
                    <a:lnTo>
                      <a:pt x="186" y="81"/>
                    </a:lnTo>
                    <a:lnTo>
                      <a:pt x="183" y="80"/>
                    </a:lnTo>
                    <a:lnTo>
                      <a:pt x="181" y="79"/>
                    </a:lnTo>
                    <a:lnTo>
                      <a:pt x="179" y="79"/>
                    </a:lnTo>
                    <a:lnTo>
                      <a:pt x="179" y="77"/>
                    </a:lnTo>
                    <a:lnTo>
                      <a:pt x="179" y="76"/>
                    </a:lnTo>
                    <a:lnTo>
                      <a:pt x="177" y="50"/>
                    </a:lnTo>
                    <a:lnTo>
                      <a:pt x="173" y="25"/>
                    </a:lnTo>
                    <a:lnTo>
                      <a:pt x="173" y="24"/>
                    </a:lnTo>
                    <a:lnTo>
                      <a:pt x="173" y="24"/>
                    </a:lnTo>
                    <a:lnTo>
                      <a:pt x="171" y="21"/>
                    </a:lnTo>
                    <a:lnTo>
                      <a:pt x="169" y="16"/>
                    </a:lnTo>
                    <a:lnTo>
                      <a:pt x="165" y="12"/>
                    </a:lnTo>
                    <a:lnTo>
                      <a:pt x="159" y="9"/>
                    </a:lnTo>
                    <a:lnTo>
                      <a:pt x="154" y="8"/>
                    </a:lnTo>
                    <a:lnTo>
                      <a:pt x="149" y="6"/>
                    </a:lnTo>
                    <a:lnTo>
                      <a:pt x="142" y="6"/>
                    </a:lnTo>
                    <a:lnTo>
                      <a:pt x="135" y="6"/>
                    </a:lnTo>
                    <a:lnTo>
                      <a:pt x="86" y="6"/>
                    </a:lnTo>
                    <a:lnTo>
                      <a:pt x="79" y="6"/>
                    </a:lnTo>
                    <a:close/>
                    <a:moveTo>
                      <a:pt x="86" y="0"/>
                    </a:moveTo>
                    <a:lnTo>
                      <a:pt x="135" y="0"/>
                    </a:lnTo>
                    <a:lnTo>
                      <a:pt x="142" y="0"/>
                    </a:lnTo>
                    <a:lnTo>
                      <a:pt x="149" y="1"/>
                    </a:lnTo>
                    <a:lnTo>
                      <a:pt x="155" y="1"/>
                    </a:lnTo>
                    <a:lnTo>
                      <a:pt x="162" y="4"/>
                    </a:lnTo>
                    <a:lnTo>
                      <a:pt x="167" y="8"/>
                    </a:lnTo>
                    <a:lnTo>
                      <a:pt x="173" y="12"/>
                    </a:lnTo>
                    <a:lnTo>
                      <a:pt x="177" y="17"/>
                    </a:lnTo>
                    <a:lnTo>
                      <a:pt x="178" y="21"/>
                    </a:lnTo>
                    <a:lnTo>
                      <a:pt x="179" y="21"/>
                    </a:lnTo>
                    <a:lnTo>
                      <a:pt x="179" y="22"/>
                    </a:lnTo>
                    <a:lnTo>
                      <a:pt x="179" y="25"/>
                    </a:lnTo>
                    <a:lnTo>
                      <a:pt x="182" y="49"/>
                    </a:lnTo>
                    <a:lnTo>
                      <a:pt x="186" y="75"/>
                    </a:lnTo>
                    <a:lnTo>
                      <a:pt x="194" y="80"/>
                    </a:lnTo>
                    <a:lnTo>
                      <a:pt x="199" y="83"/>
                    </a:lnTo>
                    <a:lnTo>
                      <a:pt x="205" y="85"/>
                    </a:lnTo>
                    <a:lnTo>
                      <a:pt x="209" y="88"/>
                    </a:lnTo>
                    <a:lnTo>
                      <a:pt x="210" y="91"/>
                    </a:lnTo>
                    <a:lnTo>
                      <a:pt x="214" y="97"/>
                    </a:lnTo>
                    <a:lnTo>
                      <a:pt x="215" y="100"/>
                    </a:lnTo>
                    <a:lnTo>
                      <a:pt x="215" y="103"/>
                    </a:lnTo>
                    <a:lnTo>
                      <a:pt x="215" y="103"/>
                    </a:lnTo>
                    <a:lnTo>
                      <a:pt x="215" y="104"/>
                    </a:lnTo>
                    <a:lnTo>
                      <a:pt x="215" y="157"/>
                    </a:lnTo>
                    <a:lnTo>
                      <a:pt x="202" y="157"/>
                    </a:lnTo>
                    <a:lnTo>
                      <a:pt x="202" y="188"/>
                    </a:lnTo>
                    <a:lnTo>
                      <a:pt x="202" y="192"/>
                    </a:lnTo>
                    <a:lnTo>
                      <a:pt x="199" y="193"/>
                    </a:lnTo>
                    <a:lnTo>
                      <a:pt x="195" y="195"/>
                    </a:lnTo>
                    <a:lnTo>
                      <a:pt x="347" y="195"/>
                    </a:lnTo>
                    <a:lnTo>
                      <a:pt x="347" y="209"/>
                    </a:lnTo>
                    <a:lnTo>
                      <a:pt x="0" y="209"/>
                    </a:lnTo>
                    <a:lnTo>
                      <a:pt x="0" y="195"/>
                    </a:lnTo>
                    <a:lnTo>
                      <a:pt x="26" y="195"/>
                    </a:lnTo>
                    <a:lnTo>
                      <a:pt x="22" y="193"/>
                    </a:lnTo>
                    <a:lnTo>
                      <a:pt x="19" y="192"/>
                    </a:lnTo>
                    <a:lnTo>
                      <a:pt x="19" y="188"/>
                    </a:lnTo>
                    <a:lnTo>
                      <a:pt x="19" y="157"/>
                    </a:lnTo>
                    <a:lnTo>
                      <a:pt x="6" y="157"/>
                    </a:lnTo>
                    <a:lnTo>
                      <a:pt x="6" y="104"/>
                    </a:lnTo>
                    <a:lnTo>
                      <a:pt x="6" y="103"/>
                    </a:lnTo>
                    <a:lnTo>
                      <a:pt x="6" y="103"/>
                    </a:lnTo>
                    <a:lnTo>
                      <a:pt x="6" y="100"/>
                    </a:lnTo>
                    <a:lnTo>
                      <a:pt x="7" y="97"/>
                    </a:lnTo>
                    <a:lnTo>
                      <a:pt x="8" y="95"/>
                    </a:lnTo>
                    <a:lnTo>
                      <a:pt x="10" y="91"/>
                    </a:lnTo>
                    <a:lnTo>
                      <a:pt x="12" y="88"/>
                    </a:lnTo>
                    <a:lnTo>
                      <a:pt x="16" y="85"/>
                    </a:lnTo>
                    <a:lnTo>
                      <a:pt x="22" y="83"/>
                    </a:lnTo>
                    <a:lnTo>
                      <a:pt x="27" y="80"/>
                    </a:lnTo>
                    <a:lnTo>
                      <a:pt x="35" y="75"/>
                    </a:lnTo>
                    <a:lnTo>
                      <a:pt x="39" y="49"/>
                    </a:lnTo>
                    <a:lnTo>
                      <a:pt x="42" y="25"/>
                    </a:lnTo>
                    <a:lnTo>
                      <a:pt x="42" y="22"/>
                    </a:lnTo>
                    <a:lnTo>
                      <a:pt x="42" y="21"/>
                    </a:lnTo>
                    <a:lnTo>
                      <a:pt x="42" y="21"/>
                    </a:lnTo>
                    <a:lnTo>
                      <a:pt x="44" y="17"/>
                    </a:lnTo>
                    <a:lnTo>
                      <a:pt x="48" y="12"/>
                    </a:lnTo>
                    <a:lnTo>
                      <a:pt x="52" y="8"/>
                    </a:lnTo>
                    <a:lnTo>
                      <a:pt x="59" y="4"/>
                    </a:lnTo>
                    <a:lnTo>
                      <a:pt x="66" y="1"/>
                    </a:lnTo>
                    <a:lnTo>
                      <a:pt x="72" y="1"/>
                    </a:lnTo>
                    <a:lnTo>
                      <a:pt x="79" y="0"/>
                    </a:lnTo>
                    <a:lnTo>
                      <a:pt x="86" y="0"/>
                    </a:lnTo>
                    <a:close/>
                  </a:path>
                </a:pathLst>
              </a:custGeom>
              <a:grpFill/>
              <a:ln w="0">
                <a:noFill/>
                <a:prstDash val="solid"/>
                <a:round/>
                <a:headEnd/>
                <a:tailEnd/>
              </a:ln>
            </p:spPr>
            <p:txBody>
              <a:bodyPr vert="horz" wrap="square" lIns="93234" tIns="46616" rIns="93234" bIns="46616" numCol="1" anchor="t" anchorCtr="0" compatLnSpc="1">
                <a:prstTxWarp prst="textNoShape">
                  <a:avLst/>
                </a:prstTxWarp>
              </a:bodyPr>
              <a:lstStyle/>
              <a:p>
                <a:pPr defTabSz="1131924">
                  <a:defRPr/>
                </a:pPr>
                <a:endParaRPr lang="en-US" kern="0">
                  <a:solidFill>
                    <a:srgbClr val="000000"/>
                  </a:solidFill>
                </a:endParaRPr>
              </a:p>
            </p:txBody>
          </p:sp>
          <p:sp>
            <p:nvSpPr>
              <p:cNvPr id="92" name="Freeform 290"/>
              <p:cNvSpPr>
                <a:spLocks/>
              </p:cNvSpPr>
              <p:nvPr/>
            </p:nvSpPr>
            <p:spPr bwMode="auto">
              <a:xfrm>
                <a:off x="4687888" y="4557713"/>
                <a:ext cx="57150" cy="114300"/>
              </a:xfrm>
              <a:custGeom>
                <a:avLst/>
                <a:gdLst>
                  <a:gd name="T0" fmla="*/ 0 w 36"/>
                  <a:gd name="T1" fmla="*/ 0 h 72"/>
                  <a:gd name="T2" fmla="*/ 36 w 36"/>
                  <a:gd name="T3" fmla="*/ 0 h 72"/>
                  <a:gd name="T4" fmla="*/ 36 w 36"/>
                  <a:gd name="T5" fmla="*/ 46 h 72"/>
                  <a:gd name="T6" fmla="*/ 5 w 36"/>
                  <a:gd name="T7" fmla="*/ 46 h 72"/>
                  <a:gd name="T8" fmla="*/ 5 w 36"/>
                  <a:gd name="T9" fmla="*/ 72 h 72"/>
                  <a:gd name="T10" fmla="*/ 0 w 36"/>
                  <a:gd name="T11" fmla="*/ 72 h 72"/>
                  <a:gd name="T12" fmla="*/ 0 w 36"/>
                  <a:gd name="T13" fmla="*/ 0 h 72"/>
                </a:gdLst>
                <a:ahLst/>
                <a:cxnLst>
                  <a:cxn ang="0">
                    <a:pos x="T0" y="T1"/>
                  </a:cxn>
                  <a:cxn ang="0">
                    <a:pos x="T2" y="T3"/>
                  </a:cxn>
                  <a:cxn ang="0">
                    <a:pos x="T4" y="T5"/>
                  </a:cxn>
                  <a:cxn ang="0">
                    <a:pos x="T6" y="T7"/>
                  </a:cxn>
                  <a:cxn ang="0">
                    <a:pos x="T8" y="T9"/>
                  </a:cxn>
                  <a:cxn ang="0">
                    <a:pos x="T10" y="T11"/>
                  </a:cxn>
                  <a:cxn ang="0">
                    <a:pos x="T12" y="T13"/>
                  </a:cxn>
                </a:cxnLst>
                <a:rect l="0" t="0" r="r" b="b"/>
                <a:pathLst>
                  <a:path w="36" h="72">
                    <a:moveTo>
                      <a:pt x="0" y="0"/>
                    </a:moveTo>
                    <a:lnTo>
                      <a:pt x="36" y="0"/>
                    </a:lnTo>
                    <a:lnTo>
                      <a:pt x="36" y="46"/>
                    </a:lnTo>
                    <a:lnTo>
                      <a:pt x="5" y="46"/>
                    </a:lnTo>
                    <a:lnTo>
                      <a:pt x="5" y="72"/>
                    </a:lnTo>
                    <a:lnTo>
                      <a:pt x="0" y="72"/>
                    </a:lnTo>
                    <a:lnTo>
                      <a:pt x="0" y="0"/>
                    </a:lnTo>
                    <a:close/>
                  </a:path>
                </a:pathLst>
              </a:custGeom>
              <a:grpFill/>
              <a:ln w="0">
                <a:noFill/>
                <a:prstDash val="solid"/>
                <a:round/>
                <a:headEnd/>
                <a:tailEnd/>
              </a:ln>
            </p:spPr>
            <p:txBody>
              <a:bodyPr vert="horz" wrap="square" lIns="93234" tIns="46616" rIns="93234" bIns="46616" numCol="1" anchor="t" anchorCtr="0" compatLnSpc="1">
                <a:prstTxWarp prst="textNoShape">
                  <a:avLst/>
                </a:prstTxWarp>
              </a:bodyPr>
              <a:lstStyle/>
              <a:p>
                <a:pPr defTabSz="1131924">
                  <a:defRPr/>
                </a:pPr>
                <a:endParaRPr lang="en-US" kern="0">
                  <a:solidFill>
                    <a:srgbClr val="000000"/>
                  </a:solidFill>
                </a:endParaRPr>
              </a:p>
            </p:txBody>
          </p:sp>
          <p:sp>
            <p:nvSpPr>
              <p:cNvPr id="93" name="Freeform 291"/>
              <p:cNvSpPr>
                <a:spLocks noEditPoints="1"/>
              </p:cNvSpPr>
              <p:nvPr/>
            </p:nvSpPr>
            <p:spPr bwMode="auto">
              <a:xfrm>
                <a:off x="4335463" y="4510088"/>
                <a:ext cx="57150" cy="55563"/>
              </a:xfrm>
              <a:custGeom>
                <a:avLst/>
                <a:gdLst>
                  <a:gd name="T0" fmla="*/ 19 w 36"/>
                  <a:gd name="T1" fmla="*/ 7 h 35"/>
                  <a:gd name="T2" fmla="*/ 14 w 36"/>
                  <a:gd name="T3" fmla="*/ 8 h 35"/>
                  <a:gd name="T4" fmla="*/ 11 w 36"/>
                  <a:gd name="T5" fmla="*/ 10 h 35"/>
                  <a:gd name="T6" fmla="*/ 8 w 36"/>
                  <a:gd name="T7" fmla="*/ 14 h 35"/>
                  <a:gd name="T8" fmla="*/ 7 w 36"/>
                  <a:gd name="T9" fmla="*/ 18 h 35"/>
                  <a:gd name="T10" fmla="*/ 8 w 36"/>
                  <a:gd name="T11" fmla="*/ 23 h 35"/>
                  <a:gd name="T12" fmla="*/ 11 w 36"/>
                  <a:gd name="T13" fmla="*/ 26 h 35"/>
                  <a:gd name="T14" fmla="*/ 14 w 36"/>
                  <a:gd name="T15" fmla="*/ 28 h 35"/>
                  <a:gd name="T16" fmla="*/ 19 w 36"/>
                  <a:gd name="T17" fmla="*/ 30 h 35"/>
                  <a:gd name="T18" fmla="*/ 23 w 36"/>
                  <a:gd name="T19" fmla="*/ 28 h 35"/>
                  <a:gd name="T20" fmla="*/ 26 w 36"/>
                  <a:gd name="T21" fmla="*/ 26 h 35"/>
                  <a:gd name="T22" fmla="*/ 28 w 36"/>
                  <a:gd name="T23" fmla="*/ 23 h 35"/>
                  <a:gd name="T24" fmla="*/ 30 w 36"/>
                  <a:gd name="T25" fmla="*/ 18 h 35"/>
                  <a:gd name="T26" fmla="*/ 28 w 36"/>
                  <a:gd name="T27" fmla="*/ 14 h 35"/>
                  <a:gd name="T28" fmla="*/ 26 w 36"/>
                  <a:gd name="T29" fmla="*/ 10 h 35"/>
                  <a:gd name="T30" fmla="*/ 23 w 36"/>
                  <a:gd name="T31" fmla="*/ 8 h 35"/>
                  <a:gd name="T32" fmla="*/ 19 w 36"/>
                  <a:gd name="T33" fmla="*/ 7 h 35"/>
                  <a:gd name="T34" fmla="*/ 19 w 36"/>
                  <a:gd name="T35" fmla="*/ 0 h 35"/>
                  <a:gd name="T36" fmla="*/ 23 w 36"/>
                  <a:gd name="T37" fmla="*/ 2 h 35"/>
                  <a:gd name="T38" fmla="*/ 27 w 36"/>
                  <a:gd name="T39" fmla="*/ 3 h 35"/>
                  <a:gd name="T40" fmla="*/ 31 w 36"/>
                  <a:gd name="T41" fmla="*/ 6 h 35"/>
                  <a:gd name="T42" fmla="*/ 34 w 36"/>
                  <a:gd name="T43" fmla="*/ 10 h 35"/>
                  <a:gd name="T44" fmla="*/ 35 w 36"/>
                  <a:gd name="T45" fmla="*/ 14 h 35"/>
                  <a:gd name="T46" fmla="*/ 36 w 36"/>
                  <a:gd name="T47" fmla="*/ 18 h 35"/>
                  <a:gd name="T48" fmla="*/ 35 w 36"/>
                  <a:gd name="T49" fmla="*/ 23 h 35"/>
                  <a:gd name="T50" fmla="*/ 34 w 36"/>
                  <a:gd name="T51" fmla="*/ 27 h 35"/>
                  <a:gd name="T52" fmla="*/ 31 w 36"/>
                  <a:gd name="T53" fmla="*/ 31 h 35"/>
                  <a:gd name="T54" fmla="*/ 27 w 36"/>
                  <a:gd name="T55" fmla="*/ 34 h 35"/>
                  <a:gd name="T56" fmla="*/ 23 w 36"/>
                  <a:gd name="T57" fmla="*/ 35 h 35"/>
                  <a:gd name="T58" fmla="*/ 19 w 36"/>
                  <a:gd name="T59" fmla="*/ 35 h 35"/>
                  <a:gd name="T60" fmla="*/ 14 w 36"/>
                  <a:gd name="T61" fmla="*/ 35 h 35"/>
                  <a:gd name="T62" fmla="*/ 10 w 36"/>
                  <a:gd name="T63" fmla="*/ 34 h 35"/>
                  <a:gd name="T64" fmla="*/ 6 w 36"/>
                  <a:gd name="T65" fmla="*/ 31 h 35"/>
                  <a:gd name="T66" fmla="*/ 3 w 36"/>
                  <a:gd name="T67" fmla="*/ 27 h 35"/>
                  <a:gd name="T68" fmla="*/ 2 w 36"/>
                  <a:gd name="T69" fmla="*/ 23 h 35"/>
                  <a:gd name="T70" fmla="*/ 0 w 36"/>
                  <a:gd name="T71" fmla="*/ 18 h 35"/>
                  <a:gd name="T72" fmla="*/ 2 w 36"/>
                  <a:gd name="T73" fmla="*/ 14 h 35"/>
                  <a:gd name="T74" fmla="*/ 3 w 36"/>
                  <a:gd name="T75" fmla="*/ 10 h 35"/>
                  <a:gd name="T76" fmla="*/ 6 w 36"/>
                  <a:gd name="T77" fmla="*/ 6 h 35"/>
                  <a:gd name="T78" fmla="*/ 10 w 36"/>
                  <a:gd name="T79" fmla="*/ 3 h 35"/>
                  <a:gd name="T80" fmla="*/ 14 w 36"/>
                  <a:gd name="T81" fmla="*/ 2 h 35"/>
                  <a:gd name="T82" fmla="*/ 19 w 36"/>
                  <a:gd name="T83"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6" h="35">
                    <a:moveTo>
                      <a:pt x="19" y="7"/>
                    </a:moveTo>
                    <a:lnTo>
                      <a:pt x="14" y="8"/>
                    </a:lnTo>
                    <a:lnTo>
                      <a:pt x="11" y="10"/>
                    </a:lnTo>
                    <a:lnTo>
                      <a:pt x="8" y="14"/>
                    </a:lnTo>
                    <a:lnTo>
                      <a:pt x="7" y="18"/>
                    </a:lnTo>
                    <a:lnTo>
                      <a:pt x="8" y="23"/>
                    </a:lnTo>
                    <a:lnTo>
                      <a:pt x="11" y="26"/>
                    </a:lnTo>
                    <a:lnTo>
                      <a:pt x="14" y="28"/>
                    </a:lnTo>
                    <a:lnTo>
                      <a:pt x="19" y="30"/>
                    </a:lnTo>
                    <a:lnTo>
                      <a:pt x="23" y="28"/>
                    </a:lnTo>
                    <a:lnTo>
                      <a:pt x="26" y="26"/>
                    </a:lnTo>
                    <a:lnTo>
                      <a:pt x="28" y="23"/>
                    </a:lnTo>
                    <a:lnTo>
                      <a:pt x="30" y="18"/>
                    </a:lnTo>
                    <a:lnTo>
                      <a:pt x="28" y="14"/>
                    </a:lnTo>
                    <a:lnTo>
                      <a:pt x="26" y="10"/>
                    </a:lnTo>
                    <a:lnTo>
                      <a:pt x="23" y="8"/>
                    </a:lnTo>
                    <a:lnTo>
                      <a:pt x="19" y="7"/>
                    </a:lnTo>
                    <a:close/>
                    <a:moveTo>
                      <a:pt x="19" y="0"/>
                    </a:moveTo>
                    <a:lnTo>
                      <a:pt x="23" y="2"/>
                    </a:lnTo>
                    <a:lnTo>
                      <a:pt x="27" y="3"/>
                    </a:lnTo>
                    <a:lnTo>
                      <a:pt x="31" y="6"/>
                    </a:lnTo>
                    <a:lnTo>
                      <a:pt x="34" y="10"/>
                    </a:lnTo>
                    <a:lnTo>
                      <a:pt x="35" y="14"/>
                    </a:lnTo>
                    <a:lnTo>
                      <a:pt x="36" y="18"/>
                    </a:lnTo>
                    <a:lnTo>
                      <a:pt x="35" y="23"/>
                    </a:lnTo>
                    <a:lnTo>
                      <a:pt x="34" y="27"/>
                    </a:lnTo>
                    <a:lnTo>
                      <a:pt x="31" y="31"/>
                    </a:lnTo>
                    <a:lnTo>
                      <a:pt x="27" y="34"/>
                    </a:lnTo>
                    <a:lnTo>
                      <a:pt x="23" y="35"/>
                    </a:lnTo>
                    <a:lnTo>
                      <a:pt x="19" y="35"/>
                    </a:lnTo>
                    <a:lnTo>
                      <a:pt x="14" y="35"/>
                    </a:lnTo>
                    <a:lnTo>
                      <a:pt x="10" y="34"/>
                    </a:lnTo>
                    <a:lnTo>
                      <a:pt x="6" y="31"/>
                    </a:lnTo>
                    <a:lnTo>
                      <a:pt x="3" y="27"/>
                    </a:lnTo>
                    <a:lnTo>
                      <a:pt x="2" y="23"/>
                    </a:lnTo>
                    <a:lnTo>
                      <a:pt x="0" y="18"/>
                    </a:lnTo>
                    <a:lnTo>
                      <a:pt x="2" y="14"/>
                    </a:lnTo>
                    <a:lnTo>
                      <a:pt x="3" y="10"/>
                    </a:lnTo>
                    <a:lnTo>
                      <a:pt x="6" y="6"/>
                    </a:lnTo>
                    <a:lnTo>
                      <a:pt x="10" y="3"/>
                    </a:lnTo>
                    <a:lnTo>
                      <a:pt x="14" y="2"/>
                    </a:lnTo>
                    <a:lnTo>
                      <a:pt x="19" y="0"/>
                    </a:lnTo>
                    <a:close/>
                  </a:path>
                </a:pathLst>
              </a:custGeom>
              <a:grpFill/>
              <a:ln w="0">
                <a:noFill/>
                <a:prstDash val="solid"/>
                <a:round/>
                <a:headEnd/>
                <a:tailEnd/>
              </a:ln>
            </p:spPr>
            <p:txBody>
              <a:bodyPr vert="horz" wrap="square" lIns="93234" tIns="46616" rIns="93234" bIns="46616" numCol="1" anchor="t" anchorCtr="0" compatLnSpc="1">
                <a:prstTxWarp prst="textNoShape">
                  <a:avLst/>
                </a:prstTxWarp>
              </a:bodyPr>
              <a:lstStyle/>
              <a:p>
                <a:pPr defTabSz="1131924">
                  <a:defRPr/>
                </a:pPr>
                <a:endParaRPr lang="en-US" kern="0">
                  <a:solidFill>
                    <a:srgbClr val="000000"/>
                  </a:solidFill>
                </a:endParaRPr>
              </a:p>
            </p:txBody>
          </p:sp>
          <p:sp>
            <p:nvSpPr>
              <p:cNvPr id="94" name="Freeform 292"/>
              <p:cNvSpPr>
                <a:spLocks/>
              </p:cNvSpPr>
              <p:nvPr/>
            </p:nvSpPr>
            <p:spPr bwMode="auto">
              <a:xfrm>
                <a:off x="4386263" y="4384675"/>
                <a:ext cx="182563" cy="90488"/>
              </a:xfrm>
              <a:custGeom>
                <a:avLst/>
                <a:gdLst>
                  <a:gd name="T0" fmla="*/ 35 w 115"/>
                  <a:gd name="T1" fmla="*/ 0 h 57"/>
                  <a:gd name="T2" fmla="*/ 82 w 115"/>
                  <a:gd name="T3" fmla="*/ 0 h 57"/>
                  <a:gd name="T4" fmla="*/ 87 w 115"/>
                  <a:gd name="T5" fmla="*/ 0 h 57"/>
                  <a:gd name="T6" fmla="*/ 94 w 115"/>
                  <a:gd name="T7" fmla="*/ 2 h 57"/>
                  <a:gd name="T8" fmla="*/ 98 w 115"/>
                  <a:gd name="T9" fmla="*/ 3 h 57"/>
                  <a:gd name="T10" fmla="*/ 102 w 115"/>
                  <a:gd name="T11" fmla="*/ 4 h 57"/>
                  <a:gd name="T12" fmla="*/ 105 w 115"/>
                  <a:gd name="T13" fmla="*/ 7 h 57"/>
                  <a:gd name="T14" fmla="*/ 109 w 115"/>
                  <a:gd name="T15" fmla="*/ 12 h 57"/>
                  <a:gd name="T16" fmla="*/ 110 w 115"/>
                  <a:gd name="T17" fmla="*/ 15 h 57"/>
                  <a:gd name="T18" fmla="*/ 111 w 115"/>
                  <a:gd name="T19" fmla="*/ 18 h 57"/>
                  <a:gd name="T20" fmla="*/ 111 w 115"/>
                  <a:gd name="T21" fmla="*/ 19 h 57"/>
                  <a:gd name="T22" fmla="*/ 111 w 115"/>
                  <a:gd name="T23" fmla="*/ 19 h 57"/>
                  <a:gd name="T24" fmla="*/ 113 w 115"/>
                  <a:gd name="T25" fmla="*/ 31 h 57"/>
                  <a:gd name="T26" fmla="*/ 115 w 115"/>
                  <a:gd name="T27" fmla="*/ 57 h 57"/>
                  <a:gd name="T28" fmla="*/ 0 w 115"/>
                  <a:gd name="T29" fmla="*/ 57 h 57"/>
                  <a:gd name="T30" fmla="*/ 4 w 115"/>
                  <a:gd name="T31" fmla="*/ 31 h 57"/>
                  <a:gd name="T32" fmla="*/ 6 w 115"/>
                  <a:gd name="T33" fmla="*/ 19 h 57"/>
                  <a:gd name="T34" fmla="*/ 6 w 115"/>
                  <a:gd name="T35" fmla="*/ 19 h 57"/>
                  <a:gd name="T36" fmla="*/ 6 w 115"/>
                  <a:gd name="T37" fmla="*/ 18 h 57"/>
                  <a:gd name="T38" fmla="*/ 7 w 115"/>
                  <a:gd name="T39" fmla="*/ 15 h 57"/>
                  <a:gd name="T40" fmla="*/ 8 w 115"/>
                  <a:gd name="T41" fmla="*/ 12 h 57"/>
                  <a:gd name="T42" fmla="*/ 12 w 115"/>
                  <a:gd name="T43" fmla="*/ 7 h 57"/>
                  <a:gd name="T44" fmla="*/ 15 w 115"/>
                  <a:gd name="T45" fmla="*/ 4 h 57"/>
                  <a:gd name="T46" fmla="*/ 19 w 115"/>
                  <a:gd name="T47" fmla="*/ 3 h 57"/>
                  <a:gd name="T48" fmla="*/ 23 w 115"/>
                  <a:gd name="T49" fmla="*/ 2 h 57"/>
                  <a:gd name="T50" fmla="*/ 30 w 115"/>
                  <a:gd name="T51" fmla="*/ 0 h 57"/>
                  <a:gd name="T52" fmla="*/ 35 w 115"/>
                  <a:gd name="T53"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5" h="57">
                    <a:moveTo>
                      <a:pt x="35" y="0"/>
                    </a:moveTo>
                    <a:lnTo>
                      <a:pt x="82" y="0"/>
                    </a:lnTo>
                    <a:lnTo>
                      <a:pt x="87" y="0"/>
                    </a:lnTo>
                    <a:lnTo>
                      <a:pt x="94" y="2"/>
                    </a:lnTo>
                    <a:lnTo>
                      <a:pt x="98" y="3"/>
                    </a:lnTo>
                    <a:lnTo>
                      <a:pt x="102" y="4"/>
                    </a:lnTo>
                    <a:lnTo>
                      <a:pt x="105" y="7"/>
                    </a:lnTo>
                    <a:lnTo>
                      <a:pt x="109" y="12"/>
                    </a:lnTo>
                    <a:lnTo>
                      <a:pt x="110" y="15"/>
                    </a:lnTo>
                    <a:lnTo>
                      <a:pt x="111" y="18"/>
                    </a:lnTo>
                    <a:lnTo>
                      <a:pt x="111" y="19"/>
                    </a:lnTo>
                    <a:lnTo>
                      <a:pt x="111" y="19"/>
                    </a:lnTo>
                    <a:lnTo>
                      <a:pt x="113" y="31"/>
                    </a:lnTo>
                    <a:lnTo>
                      <a:pt x="115" y="57"/>
                    </a:lnTo>
                    <a:lnTo>
                      <a:pt x="0" y="57"/>
                    </a:lnTo>
                    <a:lnTo>
                      <a:pt x="4" y="31"/>
                    </a:lnTo>
                    <a:lnTo>
                      <a:pt x="6" y="19"/>
                    </a:lnTo>
                    <a:lnTo>
                      <a:pt x="6" y="19"/>
                    </a:lnTo>
                    <a:lnTo>
                      <a:pt x="6" y="18"/>
                    </a:lnTo>
                    <a:lnTo>
                      <a:pt x="7" y="15"/>
                    </a:lnTo>
                    <a:lnTo>
                      <a:pt x="8" y="12"/>
                    </a:lnTo>
                    <a:lnTo>
                      <a:pt x="12" y="7"/>
                    </a:lnTo>
                    <a:lnTo>
                      <a:pt x="15" y="4"/>
                    </a:lnTo>
                    <a:lnTo>
                      <a:pt x="19" y="3"/>
                    </a:lnTo>
                    <a:lnTo>
                      <a:pt x="23" y="2"/>
                    </a:lnTo>
                    <a:lnTo>
                      <a:pt x="30" y="0"/>
                    </a:lnTo>
                    <a:lnTo>
                      <a:pt x="35" y="0"/>
                    </a:lnTo>
                    <a:close/>
                  </a:path>
                </a:pathLst>
              </a:custGeom>
              <a:grpFill/>
              <a:ln w="0">
                <a:noFill/>
                <a:prstDash val="solid"/>
                <a:round/>
                <a:headEnd/>
                <a:tailEnd/>
              </a:ln>
            </p:spPr>
            <p:txBody>
              <a:bodyPr vert="horz" wrap="square" lIns="93234" tIns="46616" rIns="93234" bIns="46616" numCol="1" anchor="t" anchorCtr="0" compatLnSpc="1">
                <a:prstTxWarp prst="textNoShape">
                  <a:avLst/>
                </a:prstTxWarp>
              </a:bodyPr>
              <a:lstStyle/>
              <a:p>
                <a:pPr defTabSz="1131924">
                  <a:defRPr/>
                </a:pPr>
                <a:endParaRPr lang="en-US" kern="0">
                  <a:solidFill>
                    <a:srgbClr val="000000"/>
                  </a:solidFill>
                </a:endParaRPr>
              </a:p>
            </p:txBody>
          </p:sp>
        </p:grpSp>
        <p:grpSp>
          <p:nvGrpSpPr>
            <p:cNvPr id="69" name="Group 68"/>
            <p:cNvGrpSpPr/>
            <p:nvPr/>
          </p:nvGrpSpPr>
          <p:grpSpPr>
            <a:xfrm>
              <a:off x="2809109" y="2159545"/>
              <a:ext cx="374224" cy="292794"/>
              <a:chOff x="3706813" y="5557838"/>
              <a:chExt cx="474663" cy="455612"/>
            </a:xfrm>
            <a:solidFill>
              <a:schemeClr val="bg1"/>
            </a:solidFill>
          </p:grpSpPr>
          <p:sp>
            <p:nvSpPr>
              <p:cNvPr id="84" name="Freeform 304"/>
              <p:cNvSpPr>
                <a:spLocks noEditPoints="1"/>
              </p:cNvSpPr>
              <p:nvPr/>
            </p:nvSpPr>
            <p:spPr bwMode="auto">
              <a:xfrm>
                <a:off x="3706813" y="5557838"/>
                <a:ext cx="474663" cy="315913"/>
              </a:xfrm>
              <a:custGeom>
                <a:avLst/>
                <a:gdLst>
                  <a:gd name="T0" fmla="*/ 59 w 299"/>
                  <a:gd name="T1" fmla="*/ 168 h 199"/>
                  <a:gd name="T2" fmla="*/ 224 w 299"/>
                  <a:gd name="T3" fmla="*/ 192 h 199"/>
                  <a:gd name="T4" fmla="*/ 240 w 299"/>
                  <a:gd name="T5" fmla="*/ 168 h 199"/>
                  <a:gd name="T6" fmla="*/ 173 w 299"/>
                  <a:gd name="T7" fmla="*/ 148 h 199"/>
                  <a:gd name="T8" fmla="*/ 129 w 299"/>
                  <a:gd name="T9" fmla="*/ 148 h 199"/>
                  <a:gd name="T10" fmla="*/ 227 w 299"/>
                  <a:gd name="T11" fmla="*/ 129 h 199"/>
                  <a:gd name="T12" fmla="*/ 125 w 299"/>
                  <a:gd name="T13" fmla="*/ 141 h 199"/>
                  <a:gd name="T14" fmla="*/ 61 w 299"/>
                  <a:gd name="T15" fmla="*/ 117 h 199"/>
                  <a:gd name="T16" fmla="*/ 236 w 299"/>
                  <a:gd name="T17" fmla="*/ 93 h 199"/>
                  <a:gd name="T18" fmla="*/ 242 w 299"/>
                  <a:gd name="T19" fmla="*/ 96 h 199"/>
                  <a:gd name="T20" fmla="*/ 156 w 299"/>
                  <a:gd name="T21" fmla="*/ 96 h 199"/>
                  <a:gd name="T22" fmla="*/ 41 w 299"/>
                  <a:gd name="T23" fmla="*/ 65 h 199"/>
                  <a:gd name="T24" fmla="*/ 41 w 299"/>
                  <a:gd name="T25" fmla="*/ 87 h 199"/>
                  <a:gd name="T26" fmla="*/ 63 w 299"/>
                  <a:gd name="T27" fmla="*/ 87 h 199"/>
                  <a:gd name="T28" fmla="*/ 63 w 299"/>
                  <a:gd name="T29" fmla="*/ 65 h 199"/>
                  <a:gd name="T30" fmla="*/ 61 w 299"/>
                  <a:gd name="T31" fmla="*/ 76 h 199"/>
                  <a:gd name="T32" fmla="*/ 45 w 299"/>
                  <a:gd name="T33" fmla="*/ 81 h 199"/>
                  <a:gd name="T34" fmla="*/ 49 w 299"/>
                  <a:gd name="T35" fmla="*/ 61 h 199"/>
                  <a:gd name="T36" fmla="*/ 232 w 299"/>
                  <a:gd name="T37" fmla="*/ 76 h 199"/>
                  <a:gd name="T38" fmla="*/ 247 w 299"/>
                  <a:gd name="T39" fmla="*/ 91 h 199"/>
                  <a:gd name="T40" fmla="*/ 262 w 299"/>
                  <a:gd name="T41" fmla="*/ 76 h 199"/>
                  <a:gd name="T42" fmla="*/ 250 w 299"/>
                  <a:gd name="T43" fmla="*/ 68 h 199"/>
                  <a:gd name="T44" fmla="*/ 250 w 299"/>
                  <a:gd name="T45" fmla="*/ 84 h 199"/>
                  <a:gd name="T46" fmla="*/ 239 w 299"/>
                  <a:gd name="T47" fmla="*/ 72 h 199"/>
                  <a:gd name="T48" fmla="*/ 141 w 299"/>
                  <a:gd name="T49" fmla="*/ 65 h 199"/>
                  <a:gd name="T50" fmla="*/ 141 w 299"/>
                  <a:gd name="T51" fmla="*/ 85 h 199"/>
                  <a:gd name="T52" fmla="*/ 161 w 299"/>
                  <a:gd name="T53" fmla="*/ 85 h 199"/>
                  <a:gd name="T54" fmla="*/ 161 w 299"/>
                  <a:gd name="T55" fmla="*/ 65 h 199"/>
                  <a:gd name="T56" fmla="*/ 160 w 299"/>
                  <a:gd name="T57" fmla="*/ 76 h 199"/>
                  <a:gd name="T58" fmla="*/ 145 w 299"/>
                  <a:gd name="T59" fmla="*/ 81 h 199"/>
                  <a:gd name="T60" fmla="*/ 148 w 299"/>
                  <a:gd name="T61" fmla="*/ 61 h 199"/>
                  <a:gd name="T62" fmla="*/ 169 w 299"/>
                  <a:gd name="T63" fmla="*/ 65 h 199"/>
                  <a:gd name="T64" fmla="*/ 165 w 299"/>
                  <a:gd name="T65" fmla="*/ 91 h 199"/>
                  <a:gd name="T66" fmla="*/ 231 w 299"/>
                  <a:gd name="T67" fmla="*/ 117 h 199"/>
                  <a:gd name="T68" fmla="*/ 225 w 299"/>
                  <a:gd name="T69" fmla="*/ 76 h 199"/>
                  <a:gd name="T70" fmla="*/ 244 w 299"/>
                  <a:gd name="T71" fmla="*/ 55 h 199"/>
                  <a:gd name="T72" fmla="*/ 63 w 299"/>
                  <a:gd name="T73" fmla="*/ 59 h 199"/>
                  <a:gd name="T74" fmla="*/ 69 w 299"/>
                  <a:gd name="T75" fmla="*/ 85 h 199"/>
                  <a:gd name="T76" fmla="*/ 101 w 299"/>
                  <a:gd name="T77" fmla="*/ 159 h 199"/>
                  <a:gd name="T78" fmla="*/ 133 w 299"/>
                  <a:gd name="T79" fmla="*/ 85 h 199"/>
                  <a:gd name="T80" fmla="*/ 140 w 299"/>
                  <a:gd name="T81" fmla="*/ 59 h 199"/>
                  <a:gd name="T82" fmla="*/ 155 w 299"/>
                  <a:gd name="T83" fmla="*/ 34 h 199"/>
                  <a:gd name="T84" fmla="*/ 148 w 299"/>
                  <a:gd name="T85" fmla="*/ 34 h 199"/>
                  <a:gd name="T86" fmla="*/ 255 w 299"/>
                  <a:gd name="T87" fmla="*/ 0 h 199"/>
                  <a:gd name="T88" fmla="*/ 272 w 299"/>
                  <a:gd name="T89" fmla="*/ 20 h 199"/>
                  <a:gd name="T90" fmla="*/ 255 w 299"/>
                  <a:gd name="T91" fmla="*/ 40 h 199"/>
                  <a:gd name="T92" fmla="*/ 258 w 299"/>
                  <a:gd name="T93" fmla="*/ 59 h 199"/>
                  <a:gd name="T94" fmla="*/ 264 w 299"/>
                  <a:gd name="T95" fmla="*/ 85 h 199"/>
                  <a:gd name="T96" fmla="*/ 299 w 299"/>
                  <a:gd name="T97" fmla="*/ 163 h 199"/>
                  <a:gd name="T98" fmla="*/ 219 w 299"/>
                  <a:gd name="T99" fmla="*/ 197 h 199"/>
                  <a:gd name="T100" fmla="*/ 193 w 299"/>
                  <a:gd name="T101" fmla="*/ 180 h 199"/>
                  <a:gd name="T102" fmla="*/ 123 w 299"/>
                  <a:gd name="T103" fmla="*/ 144 h 199"/>
                  <a:gd name="T104" fmla="*/ 84 w 299"/>
                  <a:gd name="T105" fmla="*/ 175 h 199"/>
                  <a:gd name="T106" fmla="*/ 13 w 299"/>
                  <a:gd name="T107" fmla="*/ 163 h 199"/>
                  <a:gd name="T108" fmla="*/ 36 w 299"/>
                  <a:gd name="T109" fmla="*/ 91 h 199"/>
                  <a:gd name="T110" fmla="*/ 32 w 299"/>
                  <a:gd name="T111" fmla="*/ 71 h 199"/>
                  <a:gd name="T112" fmla="*/ 49 w 299"/>
                  <a:gd name="T113" fmla="*/ 40 h 199"/>
                  <a:gd name="T114" fmla="*/ 32 w 299"/>
                  <a:gd name="T115" fmla="*/ 24 h 199"/>
                  <a:gd name="T116" fmla="*/ 43 w 299"/>
                  <a:gd name="T117" fmla="*/ 1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9" h="199">
                    <a:moveTo>
                      <a:pt x="29" y="148"/>
                    </a:moveTo>
                    <a:lnTo>
                      <a:pt x="29" y="192"/>
                    </a:lnTo>
                    <a:lnTo>
                      <a:pt x="75" y="192"/>
                    </a:lnTo>
                    <a:lnTo>
                      <a:pt x="75" y="148"/>
                    </a:lnTo>
                    <a:lnTo>
                      <a:pt x="59" y="148"/>
                    </a:lnTo>
                    <a:lnTo>
                      <a:pt x="59" y="168"/>
                    </a:lnTo>
                    <a:lnTo>
                      <a:pt x="52" y="160"/>
                    </a:lnTo>
                    <a:lnTo>
                      <a:pt x="45" y="168"/>
                    </a:lnTo>
                    <a:lnTo>
                      <a:pt x="45" y="148"/>
                    </a:lnTo>
                    <a:lnTo>
                      <a:pt x="29" y="148"/>
                    </a:lnTo>
                    <a:close/>
                    <a:moveTo>
                      <a:pt x="224" y="148"/>
                    </a:moveTo>
                    <a:lnTo>
                      <a:pt x="224" y="192"/>
                    </a:lnTo>
                    <a:lnTo>
                      <a:pt x="268" y="192"/>
                    </a:lnTo>
                    <a:lnTo>
                      <a:pt x="268" y="148"/>
                    </a:lnTo>
                    <a:lnTo>
                      <a:pt x="254" y="148"/>
                    </a:lnTo>
                    <a:lnTo>
                      <a:pt x="254" y="168"/>
                    </a:lnTo>
                    <a:lnTo>
                      <a:pt x="247" y="160"/>
                    </a:lnTo>
                    <a:lnTo>
                      <a:pt x="240" y="168"/>
                    </a:lnTo>
                    <a:lnTo>
                      <a:pt x="240" y="148"/>
                    </a:lnTo>
                    <a:lnTo>
                      <a:pt x="224" y="148"/>
                    </a:lnTo>
                    <a:close/>
                    <a:moveTo>
                      <a:pt x="129" y="148"/>
                    </a:moveTo>
                    <a:lnTo>
                      <a:pt x="129" y="192"/>
                    </a:lnTo>
                    <a:lnTo>
                      <a:pt x="173" y="192"/>
                    </a:lnTo>
                    <a:lnTo>
                      <a:pt x="173" y="148"/>
                    </a:lnTo>
                    <a:lnTo>
                      <a:pt x="157" y="148"/>
                    </a:lnTo>
                    <a:lnTo>
                      <a:pt x="157" y="168"/>
                    </a:lnTo>
                    <a:lnTo>
                      <a:pt x="151" y="160"/>
                    </a:lnTo>
                    <a:lnTo>
                      <a:pt x="145" y="168"/>
                    </a:lnTo>
                    <a:lnTo>
                      <a:pt x="145" y="148"/>
                    </a:lnTo>
                    <a:lnTo>
                      <a:pt x="129" y="148"/>
                    </a:lnTo>
                    <a:close/>
                    <a:moveTo>
                      <a:pt x="33" y="129"/>
                    </a:moveTo>
                    <a:lnTo>
                      <a:pt x="25" y="141"/>
                    </a:lnTo>
                    <a:lnTo>
                      <a:pt x="79" y="141"/>
                    </a:lnTo>
                    <a:lnTo>
                      <a:pt x="71" y="129"/>
                    </a:lnTo>
                    <a:lnTo>
                      <a:pt x="33" y="129"/>
                    </a:lnTo>
                    <a:close/>
                    <a:moveTo>
                      <a:pt x="227" y="129"/>
                    </a:moveTo>
                    <a:lnTo>
                      <a:pt x="220" y="141"/>
                    </a:lnTo>
                    <a:lnTo>
                      <a:pt x="274" y="141"/>
                    </a:lnTo>
                    <a:lnTo>
                      <a:pt x="266" y="129"/>
                    </a:lnTo>
                    <a:lnTo>
                      <a:pt x="227" y="129"/>
                    </a:lnTo>
                    <a:close/>
                    <a:moveTo>
                      <a:pt x="132" y="129"/>
                    </a:moveTo>
                    <a:lnTo>
                      <a:pt x="125" y="141"/>
                    </a:lnTo>
                    <a:lnTo>
                      <a:pt x="177" y="141"/>
                    </a:lnTo>
                    <a:lnTo>
                      <a:pt x="171" y="129"/>
                    </a:lnTo>
                    <a:lnTo>
                      <a:pt x="132" y="129"/>
                    </a:lnTo>
                    <a:close/>
                    <a:moveTo>
                      <a:pt x="43" y="93"/>
                    </a:moveTo>
                    <a:lnTo>
                      <a:pt x="43" y="117"/>
                    </a:lnTo>
                    <a:lnTo>
                      <a:pt x="61" y="117"/>
                    </a:lnTo>
                    <a:lnTo>
                      <a:pt x="61" y="93"/>
                    </a:lnTo>
                    <a:lnTo>
                      <a:pt x="57" y="96"/>
                    </a:lnTo>
                    <a:lnTo>
                      <a:pt x="52" y="96"/>
                    </a:lnTo>
                    <a:lnTo>
                      <a:pt x="47" y="96"/>
                    </a:lnTo>
                    <a:lnTo>
                      <a:pt x="43" y="93"/>
                    </a:lnTo>
                    <a:close/>
                    <a:moveTo>
                      <a:pt x="236" y="93"/>
                    </a:moveTo>
                    <a:lnTo>
                      <a:pt x="236" y="117"/>
                    </a:lnTo>
                    <a:lnTo>
                      <a:pt x="256" y="117"/>
                    </a:lnTo>
                    <a:lnTo>
                      <a:pt x="256" y="93"/>
                    </a:lnTo>
                    <a:lnTo>
                      <a:pt x="251" y="96"/>
                    </a:lnTo>
                    <a:lnTo>
                      <a:pt x="247" y="96"/>
                    </a:lnTo>
                    <a:lnTo>
                      <a:pt x="242" y="96"/>
                    </a:lnTo>
                    <a:lnTo>
                      <a:pt x="236" y="93"/>
                    </a:lnTo>
                    <a:close/>
                    <a:moveTo>
                      <a:pt x="141" y="93"/>
                    </a:moveTo>
                    <a:lnTo>
                      <a:pt x="141" y="117"/>
                    </a:lnTo>
                    <a:lnTo>
                      <a:pt x="161" y="117"/>
                    </a:lnTo>
                    <a:lnTo>
                      <a:pt x="161" y="93"/>
                    </a:lnTo>
                    <a:lnTo>
                      <a:pt x="156" y="96"/>
                    </a:lnTo>
                    <a:lnTo>
                      <a:pt x="151" y="96"/>
                    </a:lnTo>
                    <a:lnTo>
                      <a:pt x="147" y="96"/>
                    </a:lnTo>
                    <a:lnTo>
                      <a:pt x="141" y="93"/>
                    </a:lnTo>
                    <a:close/>
                    <a:moveTo>
                      <a:pt x="49" y="61"/>
                    </a:moveTo>
                    <a:lnTo>
                      <a:pt x="45" y="63"/>
                    </a:lnTo>
                    <a:lnTo>
                      <a:pt x="41" y="65"/>
                    </a:lnTo>
                    <a:lnTo>
                      <a:pt x="39" y="68"/>
                    </a:lnTo>
                    <a:lnTo>
                      <a:pt x="37" y="72"/>
                    </a:lnTo>
                    <a:lnTo>
                      <a:pt x="37" y="76"/>
                    </a:lnTo>
                    <a:lnTo>
                      <a:pt x="37" y="80"/>
                    </a:lnTo>
                    <a:lnTo>
                      <a:pt x="39" y="83"/>
                    </a:lnTo>
                    <a:lnTo>
                      <a:pt x="41" y="87"/>
                    </a:lnTo>
                    <a:lnTo>
                      <a:pt x="44" y="88"/>
                    </a:lnTo>
                    <a:lnTo>
                      <a:pt x="48" y="89"/>
                    </a:lnTo>
                    <a:lnTo>
                      <a:pt x="52" y="91"/>
                    </a:lnTo>
                    <a:lnTo>
                      <a:pt x="56" y="89"/>
                    </a:lnTo>
                    <a:lnTo>
                      <a:pt x="60" y="88"/>
                    </a:lnTo>
                    <a:lnTo>
                      <a:pt x="63" y="87"/>
                    </a:lnTo>
                    <a:lnTo>
                      <a:pt x="65" y="83"/>
                    </a:lnTo>
                    <a:lnTo>
                      <a:pt x="67" y="80"/>
                    </a:lnTo>
                    <a:lnTo>
                      <a:pt x="67" y="76"/>
                    </a:lnTo>
                    <a:lnTo>
                      <a:pt x="67" y="72"/>
                    </a:lnTo>
                    <a:lnTo>
                      <a:pt x="65" y="68"/>
                    </a:lnTo>
                    <a:lnTo>
                      <a:pt x="63" y="65"/>
                    </a:lnTo>
                    <a:lnTo>
                      <a:pt x="59" y="63"/>
                    </a:lnTo>
                    <a:lnTo>
                      <a:pt x="55" y="61"/>
                    </a:lnTo>
                    <a:lnTo>
                      <a:pt x="55" y="68"/>
                    </a:lnTo>
                    <a:lnTo>
                      <a:pt x="57" y="69"/>
                    </a:lnTo>
                    <a:lnTo>
                      <a:pt x="60" y="72"/>
                    </a:lnTo>
                    <a:lnTo>
                      <a:pt x="61" y="76"/>
                    </a:lnTo>
                    <a:lnTo>
                      <a:pt x="60" y="79"/>
                    </a:lnTo>
                    <a:lnTo>
                      <a:pt x="59" y="81"/>
                    </a:lnTo>
                    <a:lnTo>
                      <a:pt x="56" y="84"/>
                    </a:lnTo>
                    <a:lnTo>
                      <a:pt x="52" y="84"/>
                    </a:lnTo>
                    <a:lnTo>
                      <a:pt x="48" y="84"/>
                    </a:lnTo>
                    <a:lnTo>
                      <a:pt x="45" y="81"/>
                    </a:lnTo>
                    <a:lnTo>
                      <a:pt x="44" y="79"/>
                    </a:lnTo>
                    <a:lnTo>
                      <a:pt x="43" y="76"/>
                    </a:lnTo>
                    <a:lnTo>
                      <a:pt x="44" y="72"/>
                    </a:lnTo>
                    <a:lnTo>
                      <a:pt x="47" y="69"/>
                    </a:lnTo>
                    <a:lnTo>
                      <a:pt x="49" y="68"/>
                    </a:lnTo>
                    <a:lnTo>
                      <a:pt x="49" y="61"/>
                    </a:lnTo>
                    <a:close/>
                    <a:moveTo>
                      <a:pt x="244" y="61"/>
                    </a:moveTo>
                    <a:lnTo>
                      <a:pt x="240" y="63"/>
                    </a:lnTo>
                    <a:lnTo>
                      <a:pt x="236" y="65"/>
                    </a:lnTo>
                    <a:lnTo>
                      <a:pt x="233" y="68"/>
                    </a:lnTo>
                    <a:lnTo>
                      <a:pt x="232" y="72"/>
                    </a:lnTo>
                    <a:lnTo>
                      <a:pt x="232" y="76"/>
                    </a:lnTo>
                    <a:lnTo>
                      <a:pt x="232" y="79"/>
                    </a:lnTo>
                    <a:lnTo>
                      <a:pt x="233" y="83"/>
                    </a:lnTo>
                    <a:lnTo>
                      <a:pt x="236" y="85"/>
                    </a:lnTo>
                    <a:lnTo>
                      <a:pt x="239" y="88"/>
                    </a:lnTo>
                    <a:lnTo>
                      <a:pt x="243" y="89"/>
                    </a:lnTo>
                    <a:lnTo>
                      <a:pt x="247" y="91"/>
                    </a:lnTo>
                    <a:lnTo>
                      <a:pt x="251" y="89"/>
                    </a:lnTo>
                    <a:lnTo>
                      <a:pt x="254" y="88"/>
                    </a:lnTo>
                    <a:lnTo>
                      <a:pt x="258" y="85"/>
                    </a:lnTo>
                    <a:lnTo>
                      <a:pt x="259" y="83"/>
                    </a:lnTo>
                    <a:lnTo>
                      <a:pt x="260" y="79"/>
                    </a:lnTo>
                    <a:lnTo>
                      <a:pt x="262" y="76"/>
                    </a:lnTo>
                    <a:lnTo>
                      <a:pt x="260" y="72"/>
                    </a:lnTo>
                    <a:lnTo>
                      <a:pt x="259" y="68"/>
                    </a:lnTo>
                    <a:lnTo>
                      <a:pt x="258" y="65"/>
                    </a:lnTo>
                    <a:lnTo>
                      <a:pt x="254" y="63"/>
                    </a:lnTo>
                    <a:lnTo>
                      <a:pt x="250" y="61"/>
                    </a:lnTo>
                    <a:lnTo>
                      <a:pt x="250" y="68"/>
                    </a:lnTo>
                    <a:lnTo>
                      <a:pt x="252" y="69"/>
                    </a:lnTo>
                    <a:lnTo>
                      <a:pt x="255" y="72"/>
                    </a:lnTo>
                    <a:lnTo>
                      <a:pt x="255" y="76"/>
                    </a:lnTo>
                    <a:lnTo>
                      <a:pt x="255" y="79"/>
                    </a:lnTo>
                    <a:lnTo>
                      <a:pt x="252" y="81"/>
                    </a:lnTo>
                    <a:lnTo>
                      <a:pt x="250" y="84"/>
                    </a:lnTo>
                    <a:lnTo>
                      <a:pt x="247" y="84"/>
                    </a:lnTo>
                    <a:lnTo>
                      <a:pt x="243" y="84"/>
                    </a:lnTo>
                    <a:lnTo>
                      <a:pt x="240" y="81"/>
                    </a:lnTo>
                    <a:lnTo>
                      <a:pt x="239" y="79"/>
                    </a:lnTo>
                    <a:lnTo>
                      <a:pt x="238" y="76"/>
                    </a:lnTo>
                    <a:lnTo>
                      <a:pt x="239" y="72"/>
                    </a:lnTo>
                    <a:lnTo>
                      <a:pt x="240" y="69"/>
                    </a:lnTo>
                    <a:lnTo>
                      <a:pt x="244" y="68"/>
                    </a:lnTo>
                    <a:lnTo>
                      <a:pt x="244" y="61"/>
                    </a:lnTo>
                    <a:close/>
                    <a:moveTo>
                      <a:pt x="148" y="61"/>
                    </a:moveTo>
                    <a:lnTo>
                      <a:pt x="144" y="63"/>
                    </a:lnTo>
                    <a:lnTo>
                      <a:pt x="141" y="65"/>
                    </a:lnTo>
                    <a:lnTo>
                      <a:pt x="139" y="68"/>
                    </a:lnTo>
                    <a:lnTo>
                      <a:pt x="137" y="72"/>
                    </a:lnTo>
                    <a:lnTo>
                      <a:pt x="136" y="76"/>
                    </a:lnTo>
                    <a:lnTo>
                      <a:pt x="137" y="79"/>
                    </a:lnTo>
                    <a:lnTo>
                      <a:pt x="139" y="83"/>
                    </a:lnTo>
                    <a:lnTo>
                      <a:pt x="141" y="85"/>
                    </a:lnTo>
                    <a:lnTo>
                      <a:pt x="144" y="88"/>
                    </a:lnTo>
                    <a:lnTo>
                      <a:pt x="148" y="89"/>
                    </a:lnTo>
                    <a:lnTo>
                      <a:pt x="151" y="91"/>
                    </a:lnTo>
                    <a:lnTo>
                      <a:pt x="155" y="89"/>
                    </a:lnTo>
                    <a:lnTo>
                      <a:pt x="159" y="88"/>
                    </a:lnTo>
                    <a:lnTo>
                      <a:pt x="161" y="85"/>
                    </a:lnTo>
                    <a:lnTo>
                      <a:pt x="164" y="83"/>
                    </a:lnTo>
                    <a:lnTo>
                      <a:pt x="165" y="79"/>
                    </a:lnTo>
                    <a:lnTo>
                      <a:pt x="167" y="76"/>
                    </a:lnTo>
                    <a:lnTo>
                      <a:pt x="165" y="72"/>
                    </a:lnTo>
                    <a:lnTo>
                      <a:pt x="164" y="68"/>
                    </a:lnTo>
                    <a:lnTo>
                      <a:pt x="161" y="65"/>
                    </a:lnTo>
                    <a:lnTo>
                      <a:pt x="159" y="63"/>
                    </a:lnTo>
                    <a:lnTo>
                      <a:pt x="155" y="61"/>
                    </a:lnTo>
                    <a:lnTo>
                      <a:pt x="155" y="68"/>
                    </a:lnTo>
                    <a:lnTo>
                      <a:pt x="157" y="69"/>
                    </a:lnTo>
                    <a:lnTo>
                      <a:pt x="159" y="72"/>
                    </a:lnTo>
                    <a:lnTo>
                      <a:pt x="160" y="76"/>
                    </a:lnTo>
                    <a:lnTo>
                      <a:pt x="160" y="79"/>
                    </a:lnTo>
                    <a:lnTo>
                      <a:pt x="157" y="81"/>
                    </a:lnTo>
                    <a:lnTo>
                      <a:pt x="155" y="84"/>
                    </a:lnTo>
                    <a:lnTo>
                      <a:pt x="151" y="84"/>
                    </a:lnTo>
                    <a:lnTo>
                      <a:pt x="148" y="84"/>
                    </a:lnTo>
                    <a:lnTo>
                      <a:pt x="145" y="81"/>
                    </a:lnTo>
                    <a:lnTo>
                      <a:pt x="143" y="79"/>
                    </a:lnTo>
                    <a:lnTo>
                      <a:pt x="143" y="76"/>
                    </a:lnTo>
                    <a:lnTo>
                      <a:pt x="143" y="72"/>
                    </a:lnTo>
                    <a:lnTo>
                      <a:pt x="145" y="69"/>
                    </a:lnTo>
                    <a:lnTo>
                      <a:pt x="148" y="68"/>
                    </a:lnTo>
                    <a:lnTo>
                      <a:pt x="148" y="61"/>
                    </a:lnTo>
                    <a:close/>
                    <a:moveTo>
                      <a:pt x="155" y="40"/>
                    </a:moveTo>
                    <a:lnTo>
                      <a:pt x="155" y="55"/>
                    </a:lnTo>
                    <a:lnTo>
                      <a:pt x="159" y="56"/>
                    </a:lnTo>
                    <a:lnTo>
                      <a:pt x="163" y="59"/>
                    </a:lnTo>
                    <a:lnTo>
                      <a:pt x="165" y="61"/>
                    </a:lnTo>
                    <a:lnTo>
                      <a:pt x="169" y="65"/>
                    </a:lnTo>
                    <a:lnTo>
                      <a:pt x="171" y="71"/>
                    </a:lnTo>
                    <a:lnTo>
                      <a:pt x="172" y="76"/>
                    </a:lnTo>
                    <a:lnTo>
                      <a:pt x="171" y="81"/>
                    </a:lnTo>
                    <a:lnTo>
                      <a:pt x="169" y="85"/>
                    </a:lnTo>
                    <a:lnTo>
                      <a:pt x="165" y="91"/>
                    </a:lnTo>
                    <a:lnTo>
                      <a:pt x="165" y="91"/>
                    </a:lnTo>
                    <a:lnTo>
                      <a:pt x="167" y="91"/>
                    </a:lnTo>
                    <a:lnTo>
                      <a:pt x="167" y="117"/>
                    </a:lnTo>
                    <a:lnTo>
                      <a:pt x="177" y="117"/>
                    </a:lnTo>
                    <a:lnTo>
                      <a:pt x="199" y="155"/>
                    </a:lnTo>
                    <a:lnTo>
                      <a:pt x="220" y="117"/>
                    </a:lnTo>
                    <a:lnTo>
                      <a:pt x="231" y="117"/>
                    </a:lnTo>
                    <a:lnTo>
                      <a:pt x="231" y="91"/>
                    </a:lnTo>
                    <a:lnTo>
                      <a:pt x="232" y="91"/>
                    </a:lnTo>
                    <a:lnTo>
                      <a:pt x="232" y="91"/>
                    </a:lnTo>
                    <a:lnTo>
                      <a:pt x="228" y="85"/>
                    </a:lnTo>
                    <a:lnTo>
                      <a:pt x="227" y="81"/>
                    </a:lnTo>
                    <a:lnTo>
                      <a:pt x="225" y="76"/>
                    </a:lnTo>
                    <a:lnTo>
                      <a:pt x="227" y="71"/>
                    </a:lnTo>
                    <a:lnTo>
                      <a:pt x="228" y="65"/>
                    </a:lnTo>
                    <a:lnTo>
                      <a:pt x="232" y="61"/>
                    </a:lnTo>
                    <a:lnTo>
                      <a:pt x="235" y="59"/>
                    </a:lnTo>
                    <a:lnTo>
                      <a:pt x="239" y="56"/>
                    </a:lnTo>
                    <a:lnTo>
                      <a:pt x="244" y="55"/>
                    </a:lnTo>
                    <a:lnTo>
                      <a:pt x="244" y="40"/>
                    </a:lnTo>
                    <a:lnTo>
                      <a:pt x="155" y="40"/>
                    </a:lnTo>
                    <a:close/>
                    <a:moveTo>
                      <a:pt x="55" y="40"/>
                    </a:moveTo>
                    <a:lnTo>
                      <a:pt x="55" y="55"/>
                    </a:lnTo>
                    <a:lnTo>
                      <a:pt x="59" y="56"/>
                    </a:lnTo>
                    <a:lnTo>
                      <a:pt x="63" y="59"/>
                    </a:lnTo>
                    <a:lnTo>
                      <a:pt x="67" y="61"/>
                    </a:lnTo>
                    <a:lnTo>
                      <a:pt x="69" y="65"/>
                    </a:lnTo>
                    <a:lnTo>
                      <a:pt x="72" y="71"/>
                    </a:lnTo>
                    <a:lnTo>
                      <a:pt x="72" y="76"/>
                    </a:lnTo>
                    <a:lnTo>
                      <a:pt x="72" y="81"/>
                    </a:lnTo>
                    <a:lnTo>
                      <a:pt x="69" y="85"/>
                    </a:lnTo>
                    <a:lnTo>
                      <a:pt x="67" y="91"/>
                    </a:lnTo>
                    <a:lnTo>
                      <a:pt x="67" y="91"/>
                    </a:lnTo>
                    <a:lnTo>
                      <a:pt x="68" y="91"/>
                    </a:lnTo>
                    <a:lnTo>
                      <a:pt x="68" y="117"/>
                    </a:lnTo>
                    <a:lnTo>
                      <a:pt x="77" y="117"/>
                    </a:lnTo>
                    <a:lnTo>
                      <a:pt x="101" y="159"/>
                    </a:lnTo>
                    <a:lnTo>
                      <a:pt x="125" y="117"/>
                    </a:lnTo>
                    <a:lnTo>
                      <a:pt x="136" y="117"/>
                    </a:lnTo>
                    <a:lnTo>
                      <a:pt x="136" y="91"/>
                    </a:lnTo>
                    <a:lnTo>
                      <a:pt x="137" y="91"/>
                    </a:lnTo>
                    <a:lnTo>
                      <a:pt x="137" y="91"/>
                    </a:lnTo>
                    <a:lnTo>
                      <a:pt x="133" y="85"/>
                    </a:lnTo>
                    <a:lnTo>
                      <a:pt x="132" y="81"/>
                    </a:lnTo>
                    <a:lnTo>
                      <a:pt x="131" y="76"/>
                    </a:lnTo>
                    <a:lnTo>
                      <a:pt x="132" y="71"/>
                    </a:lnTo>
                    <a:lnTo>
                      <a:pt x="133" y="65"/>
                    </a:lnTo>
                    <a:lnTo>
                      <a:pt x="137" y="61"/>
                    </a:lnTo>
                    <a:lnTo>
                      <a:pt x="140" y="59"/>
                    </a:lnTo>
                    <a:lnTo>
                      <a:pt x="144" y="56"/>
                    </a:lnTo>
                    <a:lnTo>
                      <a:pt x="148" y="55"/>
                    </a:lnTo>
                    <a:lnTo>
                      <a:pt x="148" y="40"/>
                    </a:lnTo>
                    <a:lnTo>
                      <a:pt x="55" y="40"/>
                    </a:lnTo>
                    <a:close/>
                    <a:moveTo>
                      <a:pt x="155" y="22"/>
                    </a:moveTo>
                    <a:lnTo>
                      <a:pt x="155" y="34"/>
                    </a:lnTo>
                    <a:lnTo>
                      <a:pt x="244" y="34"/>
                    </a:lnTo>
                    <a:lnTo>
                      <a:pt x="244" y="22"/>
                    </a:lnTo>
                    <a:lnTo>
                      <a:pt x="155" y="22"/>
                    </a:lnTo>
                    <a:close/>
                    <a:moveTo>
                      <a:pt x="55" y="22"/>
                    </a:moveTo>
                    <a:lnTo>
                      <a:pt x="55" y="34"/>
                    </a:lnTo>
                    <a:lnTo>
                      <a:pt x="148" y="34"/>
                    </a:lnTo>
                    <a:lnTo>
                      <a:pt x="148" y="22"/>
                    </a:lnTo>
                    <a:lnTo>
                      <a:pt x="55" y="22"/>
                    </a:lnTo>
                    <a:close/>
                    <a:moveTo>
                      <a:pt x="52" y="0"/>
                    </a:moveTo>
                    <a:lnTo>
                      <a:pt x="251" y="0"/>
                    </a:lnTo>
                    <a:lnTo>
                      <a:pt x="254" y="0"/>
                    </a:lnTo>
                    <a:lnTo>
                      <a:pt x="255" y="0"/>
                    </a:lnTo>
                    <a:lnTo>
                      <a:pt x="260" y="1"/>
                    </a:lnTo>
                    <a:lnTo>
                      <a:pt x="264" y="4"/>
                    </a:lnTo>
                    <a:lnTo>
                      <a:pt x="267" y="6"/>
                    </a:lnTo>
                    <a:lnTo>
                      <a:pt x="270" y="10"/>
                    </a:lnTo>
                    <a:lnTo>
                      <a:pt x="271" y="14"/>
                    </a:lnTo>
                    <a:lnTo>
                      <a:pt x="272" y="20"/>
                    </a:lnTo>
                    <a:lnTo>
                      <a:pt x="271" y="24"/>
                    </a:lnTo>
                    <a:lnTo>
                      <a:pt x="270" y="29"/>
                    </a:lnTo>
                    <a:lnTo>
                      <a:pt x="267" y="33"/>
                    </a:lnTo>
                    <a:lnTo>
                      <a:pt x="264" y="36"/>
                    </a:lnTo>
                    <a:lnTo>
                      <a:pt x="260" y="38"/>
                    </a:lnTo>
                    <a:lnTo>
                      <a:pt x="255" y="40"/>
                    </a:lnTo>
                    <a:lnTo>
                      <a:pt x="254" y="40"/>
                    </a:lnTo>
                    <a:lnTo>
                      <a:pt x="251" y="40"/>
                    </a:lnTo>
                    <a:lnTo>
                      <a:pt x="250" y="40"/>
                    </a:lnTo>
                    <a:lnTo>
                      <a:pt x="250" y="55"/>
                    </a:lnTo>
                    <a:lnTo>
                      <a:pt x="254" y="56"/>
                    </a:lnTo>
                    <a:lnTo>
                      <a:pt x="258" y="59"/>
                    </a:lnTo>
                    <a:lnTo>
                      <a:pt x="262" y="61"/>
                    </a:lnTo>
                    <a:lnTo>
                      <a:pt x="264" y="65"/>
                    </a:lnTo>
                    <a:lnTo>
                      <a:pt x="267" y="71"/>
                    </a:lnTo>
                    <a:lnTo>
                      <a:pt x="267" y="76"/>
                    </a:lnTo>
                    <a:lnTo>
                      <a:pt x="267" y="81"/>
                    </a:lnTo>
                    <a:lnTo>
                      <a:pt x="264" y="85"/>
                    </a:lnTo>
                    <a:lnTo>
                      <a:pt x="262" y="91"/>
                    </a:lnTo>
                    <a:lnTo>
                      <a:pt x="262" y="91"/>
                    </a:lnTo>
                    <a:lnTo>
                      <a:pt x="262" y="91"/>
                    </a:lnTo>
                    <a:lnTo>
                      <a:pt x="262" y="117"/>
                    </a:lnTo>
                    <a:lnTo>
                      <a:pt x="272" y="117"/>
                    </a:lnTo>
                    <a:lnTo>
                      <a:pt x="299" y="163"/>
                    </a:lnTo>
                    <a:lnTo>
                      <a:pt x="288" y="180"/>
                    </a:lnTo>
                    <a:lnTo>
                      <a:pt x="278" y="175"/>
                    </a:lnTo>
                    <a:lnTo>
                      <a:pt x="286" y="163"/>
                    </a:lnTo>
                    <a:lnTo>
                      <a:pt x="275" y="144"/>
                    </a:lnTo>
                    <a:lnTo>
                      <a:pt x="275" y="197"/>
                    </a:lnTo>
                    <a:lnTo>
                      <a:pt x="219" y="197"/>
                    </a:lnTo>
                    <a:lnTo>
                      <a:pt x="219" y="144"/>
                    </a:lnTo>
                    <a:lnTo>
                      <a:pt x="208" y="163"/>
                    </a:lnTo>
                    <a:lnTo>
                      <a:pt x="215" y="175"/>
                    </a:lnTo>
                    <a:lnTo>
                      <a:pt x="205" y="180"/>
                    </a:lnTo>
                    <a:lnTo>
                      <a:pt x="199" y="169"/>
                    </a:lnTo>
                    <a:lnTo>
                      <a:pt x="193" y="180"/>
                    </a:lnTo>
                    <a:lnTo>
                      <a:pt x="183" y="175"/>
                    </a:lnTo>
                    <a:lnTo>
                      <a:pt x="189" y="163"/>
                    </a:lnTo>
                    <a:lnTo>
                      <a:pt x="180" y="144"/>
                    </a:lnTo>
                    <a:lnTo>
                      <a:pt x="180" y="197"/>
                    </a:lnTo>
                    <a:lnTo>
                      <a:pt x="123" y="197"/>
                    </a:lnTo>
                    <a:lnTo>
                      <a:pt x="123" y="144"/>
                    </a:lnTo>
                    <a:lnTo>
                      <a:pt x="113" y="163"/>
                    </a:lnTo>
                    <a:lnTo>
                      <a:pt x="120" y="175"/>
                    </a:lnTo>
                    <a:lnTo>
                      <a:pt x="109" y="180"/>
                    </a:lnTo>
                    <a:lnTo>
                      <a:pt x="101" y="167"/>
                    </a:lnTo>
                    <a:lnTo>
                      <a:pt x="93" y="180"/>
                    </a:lnTo>
                    <a:lnTo>
                      <a:pt x="84" y="175"/>
                    </a:lnTo>
                    <a:lnTo>
                      <a:pt x="91" y="163"/>
                    </a:lnTo>
                    <a:lnTo>
                      <a:pt x="80" y="145"/>
                    </a:lnTo>
                    <a:lnTo>
                      <a:pt x="80" y="199"/>
                    </a:lnTo>
                    <a:lnTo>
                      <a:pt x="24" y="199"/>
                    </a:lnTo>
                    <a:lnTo>
                      <a:pt x="24" y="144"/>
                    </a:lnTo>
                    <a:lnTo>
                      <a:pt x="13" y="163"/>
                    </a:lnTo>
                    <a:lnTo>
                      <a:pt x="20" y="175"/>
                    </a:lnTo>
                    <a:lnTo>
                      <a:pt x="11" y="180"/>
                    </a:lnTo>
                    <a:lnTo>
                      <a:pt x="0" y="163"/>
                    </a:lnTo>
                    <a:lnTo>
                      <a:pt x="27" y="117"/>
                    </a:lnTo>
                    <a:lnTo>
                      <a:pt x="36" y="117"/>
                    </a:lnTo>
                    <a:lnTo>
                      <a:pt x="36" y="91"/>
                    </a:lnTo>
                    <a:lnTo>
                      <a:pt x="37" y="91"/>
                    </a:lnTo>
                    <a:lnTo>
                      <a:pt x="37" y="91"/>
                    </a:lnTo>
                    <a:lnTo>
                      <a:pt x="35" y="85"/>
                    </a:lnTo>
                    <a:lnTo>
                      <a:pt x="32" y="81"/>
                    </a:lnTo>
                    <a:lnTo>
                      <a:pt x="32" y="76"/>
                    </a:lnTo>
                    <a:lnTo>
                      <a:pt x="32" y="71"/>
                    </a:lnTo>
                    <a:lnTo>
                      <a:pt x="35" y="65"/>
                    </a:lnTo>
                    <a:lnTo>
                      <a:pt x="37" y="61"/>
                    </a:lnTo>
                    <a:lnTo>
                      <a:pt x="41" y="59"/>
                    </a:lnTo>
                    <a:lnTo>
                      <a:pt x="45" y="56"/>
                    </a:lnTo>
                    <a:lnTo>
                      <a:pt x="49" y="55"/>
                    </a:lnTo>
                    <a:lnTo>
                      <a:pt x="49" y="40"/>
                    </a:lnTo>
                    <a:lnTo>
                      <a:pt x="48" y="40"/>
                    </a:lnTo>
                    <a:lnTo>
                      <a:pt x="43" y="38"/>
                    </a:lnTo>
                    <a:lnTo>
                      <a:pt x="39" y="36"/>
                    </a:lnTo>
                    <a:lnTo>
                      <a:pt x="36" y="33"/>
                    </a:lnTo>
                    <a:lnTo>
                      <a:pt x="33" y="29"/>
                    </a:lnTo>
                    <a:lnTo>
                      <a:pt x="32" y="24"/>
                    </a:lnTo>
                    <a:lnTo>
                      <a:pt x="31" y="20"/>
                    </a:lnTo>
                    <a:lnTo>
                      <a:pt x="32" y="14"/>
                    </a:lnTo>
                    <a:lnTo>
                      <a:pt x="33" y="10"/>
                    </a:lnTo>
                    <a:lnTo>
                      <a:pt x="36" y="6"/>
                    </a:lnTo>
                    <a:lnTo>
                      <a:pt x="39" y="4"/>
                    </a:lnTo>
                    <a:lnTo>
                      <a:pt x="43" y="1"/>
                    </a:lnTo>
                    <a:lnTo>
                      <a:pt x="48" y="0"/>
                    </a:lnTo>
                    <a:lnTo>
                      <a:pt x="49" y="0"/>
                    </a:lnTo>
                    <a:lnTo>
                      <a:pt x="52" y="0"/>
                    </a:lnTo>
                    <a:close/>
                  </a:path>
                </a:pathLst>
              </a:custGeom>
              <a:grpFill/>
              <a:ln w="0">
                <a:noFill/>
                <a:prstDash val="solid"/>
                <a:round/>
                <a:headEnd/>
                <a:tailEnd/>
              </a:ln>
            </p:spPr>
            <p:txBody>
              <a:bodyPr vert="horz" wrap="square" lIns="93234" tIns="46616" rIns="93234" bIns="46616" numCol="1" anchor="t" anchorCtr="0" compatLnSpc="1">
                <a:prstTxWarp prst="textNoShape">
                  <a:avLst/>
                </a:prstTxWarp>
              </a:bodyPr>
              <a:lstStyle/>
              <a:p>
                <a:pPr defTabSz="914049">
                  <a:defRPr/>
                </a:pPr>
                <a:endParaRPr lang="en-US" sz="1599" kern="0">
                  <a:solidFill>
                    <a:sysClr val="windowText" lastClr="000000"/>
                  </a:solidFill>
                </a:endParaRPr>
              </a:p>
            </p:txBody>
          </p:sp>
          <p:sp>
            <p:nvSpPr>
              <p:cNvPr id="85" name="Freeform 305"/>
              <p:cNvSpPr>
                <a:spLocks noEditPoints="1"/>
              </p:cNvSpPr>
              <p:nvPr/>
            </p:nvSpPr>
            <p:spPr bwMode="auto">
              <a:xfrm>
                <a:off x="3725863" y="5883275"/>
                <a:ext cx="438150" cy="130175"/>
              </a:xfrm>
              <a:custGeom>
                <a:avLst/>
                <a:gdLst>
                  <a:gd name="T0" fmla="*/ 143 w 276"/>
                  <a:gd name="T1" fmla="*/ 6 h 82"/>
                  <a:gd name="T2" fmla="*/ 143 w 276"/>
                  <a:gd name="T3" fmla="*/ 43 h 82"/>
                  <a:gd name="T4" fmla="*/ 267 w 276"/>
                  <a:gd name="T5" fmla="*/ 43 h 82"/>
                  <a:gd name="T6" fmla="*/ 242 w 276"/>
                  <a:gd name="T7" fmla="*/ 6 h 82"/>
                  <a:gd name="T8" fmla="*/ 143 w 276"/>
                  <a:gd name="T9" fmla="*/ 6 h 82"/>
                  <a:gd name="T10" fmla="*/ 35 w 276"/>
                  <a:gd name="T11" fmla="*/ 6 h 82"/>
                  <a:gd name="T12" fmla="*/ 9 w 276"/>
                  <a:gd name="T13" fmla="*/ 43 h 82"/>
                  <a:gd name="T14" fmla="*/ 136 w 276"/>
                  <a:gd name="T15" fmla="*/ 43 h 82"/>
                  <a:gd name="T16" fmla="*/ 136 w 276"/>
                  <a:gd name="T17" fmla="*/ 6 h 82"/>
                  <a:gd name="T18" fmla="*/ 35 w 276"/>
                  <a:gd name="T19" fmla="*/ 6 h 82"/>
                  <a:gd name="T20" fmla="*/ 32 w 276"/>
                  <a:gd name="T21" fmla="*/ 0 h 82"/>
                  <a:gd name="T22" fmla="*/ 244 w 276"/>
                  <a:gd name="T23" fmla="*/ 0 h 82"/>
                  <a:gd name="T24" fmla="*/ 276 w 276"/>
                  <a:gd name="T25" fmla="*/ 44 h 82"/>
                  <a:gd name="T26" fmla="*/ 276 w 276"/>
                  <a:gd name="T27" fmla="*/ 82 h 82"/>
                  <a:gd name="T28" fmla="*/ 0 w 276"/>
                  <a:gd name="T29" fmla="*/ 82 h 82"/>
                  <a:gd name="T30" fmla="*/ 0 w 276"/>
                  <a:gd name="T31" fmla="*/ 44 h 82"/>
                  <a:gd name="T32" fmla="*/ 32 w 276"/>
                  <a:gd name="T33"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6" h="82">
                    <a:moveTo>
                      <a:pt x="143" y="6"/>
                    </a:moveTo>
                    <a:lnTo>
                      <a:pt x="143" y="43"/>
                    </a:lnTo>
                    <a:lnTo>
                      <a:pt x="267" y="43"/>
                    </a:lnTo>
                    <a:lnTo>
                      <a:pt x="242" y="6"/>
                    </a:lnTo>
                    <a:lnTo>
                      <a:pt x="143" y="6"/>
                    </a:lnTo>
                    <a:close/>
                    <a:moveTo>
                      <a:pt x="35" y="6"/>
                    </a:moveTo>
                    <a:lnTo>
                      <a:pt x="9" y="43"/>
                    </a:lnTo>
                    <a:lnTo>
                      <a:pt x="136" y="43"/>
                    </a:lnTo>
                    <a:lnTo>
                      <a:pt x="136" y="6"/>
                    </a:lnTo>
                    <a:lnTo>
                      <a:pt x="35" y="6"/>
                    </a:lnTo>
                    <a:close/>
                    <a:moveTo>
                      <a:pt x="32" y="0"/>
                    </a:moveTo>
                    <a:lnTo>
                      <a:pt x="244" y="0"/>
                    </a:lnTo>
                    <a:lnTo>
                      <a:pt x="276" y="44"/>
                    </a:lnTo>
                    <a:lnTo>
                      <a:pt x="276" y="82"/>
                    </a:lnTo>
                    <a:lnTo>
                      <a:pt x="0" y="82"/>
                    </a:lnTo>
                    <a:lnTo>
                      <a:pt x="0" y="44"/>
                    </a:lnTo>
                    <a:lnTo>
                      <a:pt x="32" y="0"/>
                    </a:lnTo>
                    <a:close/>
                  </a:path>
                </a:pathLst>
              </a:custGeom>
              <a:grpFill/>
              <a:ln w="0">
                <a:noFill/>
                <a:prstDash val="solid"/>
                <a:round/>
                <a:headEnd/>
                <a:tailEnd/>
              </a:ln>
            </p:spPr>
            <p:txBody>
              <a:bodyPr vert="horz" wrap="square" lIns="93234" tIns="46616" rIns="93234" bIns="46616" numCol="1" anchor="t" anchorCtr="0" compatLnSpc="1">
                <a:prstTxWarp prst="textNoShape">
                  <a:avLst/>
                </a:prstTxWarp>
              </a:bodyPr>
              <a:lstStyle/>
              <a:p>
                <a:pPr defTabSz="914049">
                  <a:defRPr/>
                </a:pPr>
                <a:endParaRPr lang="en-US" sz="1599" kern="0">
                  <a:solidFill>
                    <a:sysClr val="windowText" lastClr="000000"/>
                  </a:solidFill>
                </a:endParaRPr>
              </a:p>
            </p:txBody>
          </p:sp>
        </p:grpSp>
        <p:grpSp>
          <p:nvGrpSpPr>
            <p:cNvPr id="70" name="Group 69"/>
            <p:cNvGrpSpPr/>
            <p:nvPr/>
          </p:nvGrpSpPr>
          <p:grpSpPr>
            <a:xfrm>
              <a:off x="10201837" y="2147179"/>
              <a:ext cx="363078" cy="317526"/>
              <a:chOff x="8172450" y="5402263"/>
              <a:chExt cx="1279525" cy="1371600"/>
            </a:xfrm>
            <a:solidFill>
              <a:schemeClr val="bg1"/>
            </a:solidFill>
          </p:grpSpPr>
          <p:sp>
            <p:nvSpPr>
              <p:cNvPr id="81" name="Freeform 143"/>
              <p:cNvSpPr>
                <a:spLocks noEditPoints="1"/>
              </p:cNvSpPr>
              <p:nvPr/>
            </p:nvSpPr>
            <p:spPr bwMode="auto">
              <a:xfrm>
                <a:off x="8172450" y="6157913"/>
                <a:ext cx="1279525" cy="615950"/>
              </a:xfrm>
              <a:custGeom>
                <a:avLst/>
                <a:gdLst>
                  <a:gd name="T0" fmla="*/ 234 w 806"/>
                  <a:gd name="T1" fmla="*/ 169 h 388"/>
                  <a:gd name="T2" fmla="*/ 234 w 806"/>
                  <a:gd name="T3" fmla="*/ 317 h 388"/>
                  <a:gd name="T4" fmla="*/ 573 w 806"/>
                  <a:gd name="T5" fmla="*/ 317 h 388"/>
                  <a:gd name="T6" fmla="*/ 573 w 806"/>
                  <a:gd name="T7" fmla="*/ 169 h 388"/>
                  <a:gd name="T8" fmla="*/ 234 w 806"/>
                  <a:gd name="T9" fmla="*/ 169 h 388"/>
                  <a:gd name="T10" fmla="*/ 234 w 806"/>
                  <a:gd name="T11" fmla="*/ 113 h 388"/>
                  <a:gd name="T12" fmla="*/ 234 w 806"/>
                  <a:gd name="T13" fmla="*/ 152 h 388"/>
                  <a:gd name="T14" fmla="*/ 573 w 806"/>
                  <a:gd name="T15" fmla="*/ 152 h 388"/>
                  <a:gd name="T16" fmla="*/ 573 w 806"/>
                  <a:gd name="T17" fmla="*/ 113 h 388"/>
                  <a:gd name="T18" fmla="*/ 234 w 806"/>
                  <a:gd name="T19" fmla="*/ 113 h 388"/>
                  <a:gd name="T20" fmla="*/ 234 w 806"/>
                  <a:gd name="T21" fmla="*/ 58 h 388"/>
                  <a:gd name="T22" fmla="*/ 234 w 806"/>
                  <a:gd name="T23" fmla="*/ 97 h 388"/>
                  <a:gd name="T24" fmla="*/ 573 w 806"/>
                  <a:gd name="T25" fmla="*/ 97 h 388"/>
                  <a:gd name="T26" fmla="*/ 573 w 806"/>
                  <a:gd name="T27" fmla="*/ 58 h 388"/>
                  <a:gd name="T28" fmla="*/ 234 w 806"/>
                  <a:gd name="T29" fmla="*/ 58 h 388"/>
                  <a:gd name="T30" fmla="*/ 72 w 806"/>
                  <a:gd name="T31" fmla="*/ 0 h 388"/>
                  <a:gd name="T32" fmla="*/ 734 w 806"/>
                  <a:gd name="T33" fmla="*/ 0 h 388"/>
                  <a:gd name="T34" fmla="*/ 734 w 806"/>
                  <a:gd name="T35" fmla="*/ 351 h 388"/>
                  <a:gd name="T36" fmla="*/ 806 w 806"/>
                  <a:gd name="T37" fmla="*/ 351 h 388"/>
                  <a:gd name="T38" fmla="*/ 806 w 806"/>
                  <a:gd name="T39" fmla="*/ 388 h 388"/>
                  <a:gd name="T40" fmla="*/ 0 w 806"/>
                  <a:gd name="T41" fmla="*/ 388 h 388"/>
                  <a:gd name="T42" fmla="*/ 0 w 806"/>
                  <a:gd name="T43" fmla="*/ 351 h 388"/>
                  <a:gd name="T44" fmla="*/ 72 w 806"/>
                  <a:gd name="T45" fmla="*/ 351 h 388"/>
                  <a:gd name="T46" fmla="*/ 72 w 806"/>
                  <a:gd name="T47" fmla="*/ 0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06" h="388">
                    <a:moveTo>
                      <a:pt x="234" y="169"/>
                    </a:moveTo>
                    <a:lnTo>
                      <a:pt x="234" y="317"/>
                    </a:lnTo>
                    <a:lnTo>
                      <a:pt x="573" y="317"/>
                    </a:lnTo>
                    <a:lnTo>
                      <a:pt x="573" y="169"/>
                    </a:lnTo>
                    <a:lnTo>
                      <a:pt x="234" y="169"/>
                    </a:lnTo>
                    <a:close/>
                    <a:moveTo>
                      <a:pt x="234" y="113"/>
                    </a:moveTo>
                    <a:lnTo>
                      <a:pt x="234" y="152"/>
                    </a:lnTo>
                    <a:lnTo>
                      <a:pt x="573" y="152"/>
                    </a:lnTo>
                    <a:lnTo>
                      <a:pt x="573" y="113"/>
                    </a:lnTo>
                    <a:lnTo>
                      <a:pt x="234" y="113"/>
                    </a:lnTo>
                    <a:close/>
                    <a:moveTo>
                      <a:pt x="234" y="58"/>
                    </a:moveTo>
                    <a:lnTo>
                      <a:pt x="234" y="97"/>
                    </a:lnTo>
                    <a:lnTo>
                      <a:pt x="573" y="97"/>
                    </a:lnTo>
                    <a:lnTo>
                      <a:pt x="573" y="58"/>
                    </a:lnTo>
                    <a:lnTo>
                      <a:pt x="234" y="58"/>
                    </a:lnTo>
                    <a:close/>
                    <a:moveTo>
                      <a:pt x="72" y="0"/>
                    </a:moveTo>
                    <a:lnTo>
                      <a:pt x="734" y="0"/>
                    </a:lnTo>
                    <a:lnTo>
                      <a:pt x="734" y="351"/>
                    </a:lnTo>
                    <a:lnTo>
                      <a:pt x="806" y="351"/>
                    </a:lnTo>
                    <a:lnTo>
                      <a:pt x="806" y="388"/>
                    </a:lnTo>
                    <a:lnTo>
                      <a:pt x="0" y="388"/>
                    </a:lnTo>
                    <a:lnTo>
                      <a:pt x="0" y="351"/>
                    </a:lnTo>
                    <a:lnTo>
                      <a:pt x="72" y="351"/>
                    </a:lnTo>
                    <a:lnTo>
                      <a:pt x="72" y="0"/>
                    </a:lnTo>
                    <a:close/>
                  </a:path>
                </a:pathLst>
              </a:custGeom>
              <a:grpFill/>
              <a:ln w="0">
                <a:solidFill>
                  <a:schemeClr val="tx1"/>
                </a:solidFill>
                <a:prstDash val="solid"/>
                <a:round/>
                <a:headEnd/>
                <a:tailEnd/>
              </a:ln>
            </p:spPr>
            <p:txBody>
              <a:bodyPr vert="horz" wrap="square" lIns="93234" tIns="46616" rIns="93234" bIns="46616" numCol="1" anchor="t" anchorCtr="0" compatLnSpc="1">
                <a:prstTxWarp prst="textNoShape">
                  <a:avLst/>
                </a:prstTxWarp>
              </a:bodyPr>
              <a:lstStyle/>
              <a:p>
                <a:pPr defTabSz="914049">
                  <a:defRPr/>
                </a:pPr>
                <a:endParaRPr lang="en-US" sz="1599" kern="0">
                  <a:solidFill>
                    <a:sysClr val="windowText" lastClr="000000"/>
                  </a:solidFill>
                </a:endParaRPr>
              </a:p>
            </p:txBody>
          </p:sp>
          <p:sp>
            <p:nvSpPr>
              <p:cNvPr id="82" name="Freeform 144"/>
              <p:cNvSpPr>
                <a:spLocks/>
              </p:cNvSpPr>
              <p:nvPr/>
            </p:nvSpPr>
            <p:spPr bwMode="auto">
              <a:xfrm>
                <a:off x="8461375" y="5402263"/>
                <a:ext cx="703263" cy="731838"/>
              </a:xfrm>
              <a:custGeom>
                <a:avLst/>
                <a:gdLst>
                  <a:gd name="T0" fmla="*/ 221 w 443"/>
                  <a:gd name="T1" fmla="*/ 0 h 461"/>
                  <a:gd name="T2" fmla="*/ 225 w 443"/>
                  <a:gd name="T3" fmla="*/ 2 h 461"/>
                  <a:gd name="T4" fmla="*/ 228 w 443"/>
                  <a:gd name="T5" fmla="*/ 3 h 461"/>
                  <a:gd name="T6" fmla="*/ 229 w 443"/>
                  <a:gd name="T7" fmla="*/ 6 h 461"/>
                  <a:gd name="T8" fmla="*/ 229 w 443"/>
                  <a:gd name="T9" fmla="*/ 10 h 461"/>
                  <a:gd name="T10" fmla="*/ 229 w 443"/>
                  <a:gd name="T11" fmla="*/ 235 h 461"/>
                  <a:gd name="T12" fmla="*/ 268 w 443"/>
                  <a:gd name="T13" fmla="*/ 241 h 461"/>
                  <a:gd name="T14" fmla="*/ 304 w 443"/>
                  <a:gd name="T15" fmla="*/ 251 h 461"/>
                  <a:gd name="T16" fmla="*/ 337 w 443"/>
                  <a:gd name="T17" fmla="*/ 269 h 461"/>
                  <a:gd name="T18" fmla="*/ 368 w 443"/>
                  <a:gd name="T19" fmla="*/ 290 h 461"/>
                  <a:gd name="T20" fmla="*/ 393 w 443"/>
                  <a:gd name="T21" fmla="*/ 317 h 461"/>
                  <a:gd name="T22" fmla="*/ 415 w 443"/>
                  <a:gd name="T23" fmla="*/ 347 h 461"/>
                  <a:gd name="T24" fmla="*/ 430 w 443"/>
                  <a:gd name="T25" fmla="*/ 381 h 461"/>
                  <a:gd name="T26" fmla="*/ 440 w 443"/>
                  <a:gd name="T27" fmla="*/ 418 h 461"/>
                  <a:gd name="T28" fmla="*/ 443 w 443"/>
                  <a:gd name="T29" fmla="*/ 457 h 461"/>
                  <a:gd name="T30" fmla="*/ 443 w 443"/>
                  <a:gd name="T31" fmla="*/ 461 h 461"/>
                  <a:gd name="T32" fmla="*/ 0 w 443"/>
                  <a:gd name="T33" fmla="*/ 461 h 461"/>
                  <a:gd name="T34" fmla="*/ 0 w 443"/>
                  <a:gd name="T35" fmla="*/ 457 h 461"/>
                  <a:gd name="T36" fmla="*/ 4 w 443"/>
                  <a:gd name="T37" fmla="*/ 418 h 461"/>
                  <a:gd name="T38" fmla="*/ 13 w 443"/>
                  <a:gd name="T39" fmla="*/ 381 h 461"/>
                  <a:gd name="T40" fmla="*/ 29 w 443"/>
                  <a:gd name="T41" fmla="*/ 347 h 461"/>
                  <a:gd name="T42" fmla="*/ 50 w 443"/>
                  <a:gd name="T43" fmla="*/ 317 h 461"/>
                  <a:gd name="T44" fmla="*/ 76 w 443"/>
                  <a:gd name="T45" fmla="*/ 290 h 461"/>
                  <a:gd name="T46" fmla="*/ 105 w 443"/>
                  <a:gd name="T47" fmla="*/ 269 h 461"/>
                  <a:gd name="T48" fmla="*/ 138 w 443"/>
                  <a:gd name="T49" fmla="*/ 251 h 461"/>
                  <a:gd name="T50" fmla="*/ 174 w 443"/>
                  <a:gd name="T51" fmla="*/ 241 h 461"/>
                  <a:gd name="T52" fmla="*/ 213 w 443"/>
                  <a:gd name="T53" fmla="*/ 235 h 461"/>
                  <a:gd name="T54" fmla="*/ 213 w 443"/>
                  <a:gd name="T55" fmla="*/ 10 h 461"/>
                  <a:gd name="T56" fmla="*/ 213 w 443"/>
                  <a:gd name="T57" fmla="*/ 6 h 461"/>
                  <a:gd name="T58" fmla="*/ 216 w 443"/>
                  <a:gd name="T59" fmla="*/ 3 h 461"/>
                  <a:gd name="T60" fmla="*/ 219 w 443"/>
                  <a:gd name="T61" fmla="*/ 2 h 461"/>
                  <a:gd name="T62" fmla="*/ 221 w 443"/>
                  <a:gd name="T63" fmla="*/ 0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43" h="461">
                    <a:moveTo>
                      <a:pt x="221" y="0"/>
                    </a:moveTo>
                    <a:lnTo>
                      <a:pt x="225" y="2"/>
                    </a:lnTo>
                    <a:lnTo>
                      <a:pt x="228" y="3"/>
                    </a:lnTo>
                    <a:lnTo>
                      <a:pt x="229" y="6"/>
                    </a:lnTo>
                    <a:lnTo>
                      <a:pt x="229" y="10"/>
                    </a:lnTo>
                    <a:lnTo>
                      <a:pt x="229" y="235"/>
                    </a:lnTo>
                    <a:lnTo>
                      <a:pt x="268" y="241"/>
                    </a:lnTo>
                    <a:lnTo>
                      <a:pt x="304" y="251"/>
                    </a:lnTo>
                    <a:lnTo>
                      <a:pt x="337" y="269"/>
                    </a:lnTo>
                    <a:lnTo>
                      <a:pt x="368" y="290"/>
                    </a:lnTo>
                    <a:lnTo>
                      <a:pt x="393" y="317"/>
                    </a:lnTo>
                    <a:lnTo>
                      <a:pt x="415" y="347"/>
                    </a:lnTo>
                    <a:lnTo>
                      <a:pt x="430" y="381"/>
                    </a:lnTo>
                    <a:lnTo>
                      <a:pt x="440" y="418"/>
                    </a:lnTo>
                    <a:lnTo>
                      <a:pt x="443" y="457"/>
                    </a:lnTo>
                    <a:lnTo>
                      <a:pt x="443" y="461"/>
                    </a:lnTo>
                    <a:lnTo>
                      <a:pt x="0" y="461"/>
                    </a:lnTo>
                    <a:lnTo>
                      <a:pt x="0" y="457"/>
                    </a:lnTo>
                    <a:lnTo>
                      <a:pt x="4" y="418"/>
                    </a:lnTo>
                    <a:lnTo>
                      <a:pt x="13" y="381"/>
                    </a:lnTo>
                    <a:lnTo>
                      <a:pt x="29" y="347"/>
                    </a:lnTo>
                    <a:lnTo>
                      <a:pt x="50" y="317"/>
                    </a:lnTo>
                    <a:lnTo>
                      <a:pt x="76" y="290"/>
                    </a:lnTo>
                    <a:lnTo>
                      <a:pt x="105" y="269"/>
                    </a:lnTo>
                    <a:lnTo>
                      <a:pt x="138" y="251"/>
                    </a:lnTo>
                    <a:lnTo>
                      <a:pt x="174" y="241"/>
                    </a:lnTo>
                    <a:lnTo>
                      <a:pt x="213" y="235"/>
                    </a:lnTo>
                    <a:lnTo>
                      <a:pt x="213" y="10"/>
                    </a:lnTo>
                    <a:lnTo>
                      <a:pt x="213" y="6"/>
                    </a:lnTo>
                    <a:lnTo>
                      <a:pt x="216" y="3"/>
                    </a:lnTo>
                    <a:lnTo>
                      <a:pt x="219" y="2"/>
                    </a:lnTo>
                    <a:lnTo>
                      <a:pt x="221" y="0"/>
                    </a:lnTo>
                    <a:close/>
                  </a:path>
                </a:pathLst>
              </a:custGeom>
              <a:grpFill/>
              <a:ln w="0">
                <a:solidFill>
                  <a:schemeClr val="tx1"/>
                </a:solidFill>
                <a:prstDash val="solid"/>
                <a:round/>
                <a:headEnd/>
                <a:tailEnd/>
              </a:ln>
            </p:spPr>
            <p:txBody>
              <a:bodyPr vert="horz" wrap="square" lIns="93234" tIns="46616" rIns="93234" bIns="46616" numCol="1" anchor="t" anchorCtr="0" compatLnSpc="1">
                <a:prstTxWarp prst="textNoShape">
                  <a:avLst/>
                </a:prstTxWarp>
              </a:bodyPr>
              <a:lstStyle/>
              <a:p>
                <a:pPr defTabSz="914049">
                  <a:defRPr/>
                </a:pPr>
                <a:endParaRPr lang="en-US" sz="1599" kern="0">
                  <a:solidFill>
                    <a:sysClr val="windowText" lastClr="000000"/>
                  </a:solidFill>
                </a:endParaRPr>
              </a:p>
            </p:txBody>
          </p:sp>
          <p:sp>
            <p:nvSpPr>
              <p:cNvPr id="83" name="Rectangle 145"/>
              <p:cNvSpPr>
                <a:spLocks noChangeArrowheads="1"/>
              </p:cNvSpPr>
              <p:nvPr/>
            </p:nvSpPr>
            <p:spPr bwMode="auto">
              <a:xfrm>
                <a:off x="8837613" y="5434013"/>
                <a:ext cx="182563" cy="93663"/>
              </a:xfrm>
              <a:prstGeom prst="rect">
                <a:avLst/>
              </a:prstGeom>
              <a:grpFill/>
              <a:ln w="0">
                <a:solidFill>
                  <a:schemeClr val="tx1"/>
                </a:solidFill>
                <a:prstDash val="solid"/>
                <a:miter lim="800000"/>
                <a:headEnd/>
                <a:tailEnd/>
              </a:ln>
            </p:spPr>
            <p:txBody>
              <a:bodyPr vert="horz" wrap="square" lIns="93234" tIns="46616" rIns="93234" bIns="46616" numCol="1" anchor="t" anchorCtr="0" compatLnSpc="1">
                <a:prstTxWarp prst="textNoShape">
                  <a:avLst/>
                </a:prstTxWarp>
              </a:bodyPr>
              <a:lstStyle/>
              <a:p>
                <a:pPr defTabSz="914049">
                  <a:defRPr/>
                </a:pPr>
                <a:endParaRPr lang="en-US" sz="1599" kern="0">
                  <a:solidFill>
                    <a:sysClr val="windowText" lastClr="000000"/>
                  </a:solidFill>
                </a:endParaRPr>
              </a:p>
            </p:txBody>
          </p:sp>
        </p:grpSp>
        <p:grpSp>
          <p:nvGrpSpPr>
            <p:cNvPr id="71" name="Group 70"/>
            <p:cNvGrpSpPr/>
            <p:nvPr/>
          </p:nvGrpSpPr>
          <p:grpSpPr>
            <a:xfrm>
              <a:off x="10893328" y="2156323"/>
              <a:ext cx="172450" cy="299237"/>
              <a:chOff x="10096384" y="2884354"/>
              <a:chExt cx="464279" cy="807574"/>
            </a:xfrm>
          </p:grpSpPr>
          <p:sp>
            <p:nvSpPr>
              <p:cNvPr id="77" name="Oval 38"/>
              <p:cNvSpPr>
                <a:spLocks noChangeArrowheads="1"/>
              </p:cNvSpPr>
              <p:nvPr/>
            </p:nvSpPr>
            <p:spPr bwMode="black">
              <a:xfrm>
                <a:off x="10199118" y="2884354"/>
                <a:ext cx="146198" cy="133557"/>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6592" rIns="93183" bIns="46592" numCol="1" anchor="t" anchorCtr="0" compatLnSpc="1">
                <a:prstTxWarp prst="textNoShape">
                  <a:avLst/>
                </a:prstTxWarp>
              </a:bodyPr>
              <a:lstStyle/>
              <a:p>
                <a:pPr algn="ctr" defTabSz="914049">
                  <a:defRPr/>
                </a:pPr>
                <a:endParaRPr lang="en-US" kern="0" dirty="0">
                  <a:gradFill>
                    <a:gsLst>
                      <a:gs pos="0">
                        <a:srgbClr val="FFFFFF"/>
                      </a:gs>
                      <a:gs pos="100000">
                        <a:srgbClr val="FFFFFF"/>
                      </a:gs>
                    </a:gsLst>
                    <a:lin ang="5400000" scaled="0"/>
                  </a:gradFill>
                  <a:latin typeface="Segoe" pitchFamily="34" charset="0"/>
                </a:endParaRPr>
              </a:p>
            </p:txBody>
          </p:sp>
          <p:grpSp>
            <p:nvGrpSpPr>
              <p:cNvPr id="78" name="Group 77"/>
              <p:cNvGrpSpPr/>
              <p:nvPr/>
            </p:nvGrpSpPr>
            <p:grpSpPr>
              <a:xfrm>
                <a:off x="10096384" y="3033938"/>
                <a:ext cx="464279" cy="657990"/>
                <a:chOff x="10096384" y="3033938"/>
                <a:chExt cx="464279" cy="657990"/>
              </a:xfrm>
            </p:grpSpPr>
            <p:sp>
              <p:nvSpPr>
                <p:cNvPr id="79" name="Freeform 36"/>
                <p:cNvSpPr>
                  <a:spLocks/>
                </p:cNvSpPr>
                <p:nvPr/>
              </p:nvSpPr>
              <p:spPr bwMode="black">
                <a:xfrm>
                  <a:off x="10096384" y="3033938"/>
                  <a:ext cx="326972" cy="657990"/>
                </a:xfrm>
                <a:custGeom>
                  <a:avLst/>
                  <a:gdLst>
                    <a:gd name="T0" fmla="*/ 252 w 562"/>
                    <a:gd name="T1" fmla="*/ 272 h 1256"/>
                    <a:gd name="T2" fmla="*/ 234 w 562"/>
                    <a:gd name="T3" fmla="*/ 192 h 1256"/>
                    <a:gd name="T4" fmla="*/ 407 w 562"/>
                    <a:gd name="T5" fmla="*/ 20 h 1256"/>
                    <a:gd name="T6" fmla="*/ 534 w 562"/>
                    <a:gd name="T7" fmla="*/ 76 h 1256"/>
                    <a:gd name="T8" fmla="*/ 562 w 562"/>
                    <a:gd name="T9" fmla="*/ 51 h 1256"/>
                    <a:gd name="T10" fmla="*/ 443 w 562"/>
                    <a:gd name="T11" fmla="*/ 0 h 1256"/>
                    <a:gd name="T12" fmla="*/ 164 w 562"/>
                    <a:gd name="T13" fmla="*/ 0 h 1256"/>
                    <a:gd name="T14" fmla="*/ 0 w 562"/>
                    <a:gd name="T15" fmla="*/ 163 h 1256"/>
                    <a:gd name="T16" fmla="*/ 0 w 562"/>
                    <a:gd name="T17" fmla="*/ 556 h 1256"/>
                    <a:gd name="T18" fmla="*/ 55 w 562"/>
                    <a:gd name="T19" fmla="*/ 612 h 1256"/>
                    <a:gd name="T20" fmla="*/ 110 w 562"/>
                    <a:gd name="T21" fmla="*/ 556 h 1256"/>
                    <a:gd name="T22" fmla="*/ 110 w 562"/>
                    <a:gd name="T23" fmla="*/ 201 h 1256"/>
                    <a:gd name="T24" fmla="*/ 139 w 562"/>
                    <a:gd name="T25" fmla="*/ 201 h 1256"/>
                    <a:gd name="T26" fmla="*/ 139 w 562"/>
                    <a:gd name="T27" fmla="*/ 1182 h 1256"/>
                    <a:gd name="T28" fmla="*/ 214 w 562"/>
                    <a:gd name="T29" fmla="*/ 1256 h 1256"/>
                    <a:gd name="T30" fmla="*/ 288 w 562"/>
                    <a:gd name="T31" fmla="*/ 1182 h 1256"/>
                    <a:gd name="T32" fmla="*/ 288 w 562"/>
                    <a:gd name="T33" fmla="*/ 615 h 1256"/>
                    <a:gd name="T34" fmla="*/ 317 w 562"/>
                    <a:gd name="T35" fmla="*/ 615 h 1256"/>
                    <a:gd name="T36" fmla="*/ 317 w 562"/>
                    <a:gd name="T37" fmla="*/ 1182 h 1256"/>
                    <a:gd name="T38" fmla="*/ 392 w 562"/>
                    <a:gd name="T39" fmla="*/ 1256 h 1256"/>
                    <a:gd name="T40" fmla="*/ 467 w 562"/>
                    <a:gd name="T41" fmla="*/ 1182 h 1256"/>
                    <a:gd name="T42" fmla="*/ 467 w 562"/>
                    <a:gd name="T43" fmla="*/ 516 h 1256"/>
                    <a:gd name="T44" fmla="*/ 252 w 562"/>
                    <a:gd name="T45" fmla="*/ 272 h 1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62" h="1256">
                      <a:moveTo>
                        <a:pt x="252" y="272"/>
                      </a:moveTo>
                      <a:cubicBezTo>
                        <a:pt x="248" y="262"/>
                        <a:pt x="234" y="225"/>
                        <a:pt x="234" y="192"/>
                      </a:cubicBezTo>
                      <a:cubicBezTo>
                        <a:pt x="234" y="97"/>
                        <a:pt x="312" y="20"/>
                        <a:pt x="407" y="20"/>
                      </a:cubicBezTo>
                      <a:cubicBezTo>
                        <a:pt x="456" y="20"/>
                        <a:pt x="501" y="41"/>
                        <a:pt x="534" y="76"/>
                      </a:cubicBezTo>
                      <a:cubicBezTo>
                        <a:pt x="542" y="66"/>
                        <a:pt x="551" y="58"/>
                        <a:pt x="562" y="51"/>
                      </a:cubicBezTo>
                      <a:cubicBezTo>
                        <a:pt x="532" y="20"/>
                        <a:pt x="490" y="0"/>
                        <a:pt x="443" y="0"/>
                      </a:cubicBezTo>
                      <a:cubicBezTo>
                        <a:pt x="164" y="0"/>
                        <a:pt x="164" y="0"/>
                        <a:pt x="164" y="0"/>
                      </a:cubicBezTo>
                      <a:cubicBezTo>
                        <a:pt x="73" y="0"/>
                        <a:pt x="0" y="73"/>
                        <a:pt x="0" y="163"/>
                      </a:cubicBezTo>
                      <a:cubicBezTo>
                        <a:pt x="0" y="556"/>
                        <a:pt x="0" y="556"/>
                        <a:pt x="0" y="556"/>
                      </a:cubicBezTo>
                      <a:cubicBezTo>
                        <a:pt x="0" y="587"/>
                        <a:pt x="25" y="612"/>
                        <a:pt x="55" y="612"/>
                      </a:cubicBezTo>
                      <a:cubicBezTo>
                        <a:pt x="86" y="612"/>
                        <a:pt x="110" y="587"/>
                        <a:pt x="110" y="556"/>
                      </a:cubicBezTo>
                      <a:cubicBezTo>
                        <a:pt x="110" y="201"/>
                        <a:pt x="110" y="201"/>
                        <a:pt x="110" y="201"/>
                      </a:cubicBezTo>
                      <a:cubicBezTo>
                        <a:pt x="139" y="201"/>
                        <a:pt x="139" y="201"/>
                        <a:pt x="139" y="201"/>
                      </a:cubicBezTo>
                      <a:cubicBezTo>
                        <a:pt x="139" y="1182"/>
                        <a:pt x="139" y="1182"/>
                        <a:pt x="139" y="1182"/>
                      </a:cubicBezTo>
                      <a:cubicBezTo>
                        <a:pt x="139" y="1223"/>
                        <a:pt x="173" y="1256"/>
                        <a:pt x="214" y="1256"/>
                      </a:cubicBezTo>
                      <a:cubicBezTo>
                        <a:pt x="255" y="1256"/>
                        <a:pt x="288" y="1223"/>
                        <a:pt x="288" y="1182"/>
                      </a:cubicBezTo>
                      <a:cubicBezTo>
                        <a:pt x="288" y="615"/>
                        <a:pt x="288" y="615"/>
                        <a:pt x="288" y="615"/>
                      </a:cubicBezTo>
                      <a:cubicBezTo>
                        <a:pt x="317" y="615"/>
                        <a:pt x="317" y="615"/>
                        <a:pt x="317" y="615"/>
                      </a:cubicBezTo>
                      <a:cubicBezTo>
                        <a:pt x="317" y="1182"/>
                        <a:pt x="317" y="1182"/>
                        <a:pt x="317" y="1182"/>
                      </a:cubicBezTo>
                      <a:cubicBezTo>
                        <a:pt x="317" y="1223"/>
                        <a:pt x="351" y="1256"/>
                        <a:pt x="392" y="1256"/>
                      </a:cubicBezTo>
                      <a:cubicBezTo>
                        <a:pt x="433" y="1256"/>
                        <a:pt x="467" y="1223"/>
                        <a:pt x="467" y="1182"/>
                      </a:cubicBezTo>
                      <a:cubicBezTo>
                        <a:pt x="467" y="516"/>
                        <a:pt x="467" y="516"/>
                        <a:pt x="467" y="516"/>
                      </a:cubicBezTo>
                      <a:cubicBezTo>
                        <a:pt x="398" y="459"/>
                        <a:pt x="284" y="354"/>
                        <a:pt x="252" y="27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6592" rIns="93183" bIns="46592" numCol="1" anchor="t" anchorCtr="0" compatLnSpc="1">
                  <a:prstTxWarp prst="textNoShape">
                    <a:avLst/>
                  </a:prstTxWarp>
                </a:bodyPr>
                <a:lstStyle/>
                <a:p>
                  <a:pPr algn="ctr" defTabSz="914049">
                    <a:defRPr/>
                  </a:pPr>
                  <a:endParaRPr lang="en-US" kern="0" dirty="0">
                    <a:gradFill>
                      <a:gsLst>
                        <a:gs pos="0">
                          <a:srgbClr val="FFFFFF"/>
                        </a:gs>
                        <a:gs pos="100000">
                          <a:srgbClr val="FFFFFF"/>
                        </a:gs>
                      </a:gsLst>
                      <a:lin ang="5400000" scaled="0"/>
                    </a:gradFill>
                    <a:latin typeface="Segoe" pitchFamily="34" charset="0"/>
                  </a:endParaRPr>
                </a:p>
              </p:txBody>
            </p:sp>
            <p:sp>
              <p:nvSpPr>
                <p:cNvPr id="80" name="Freeform 39"/>
                <p:cNvSpPr>
                  <a:spLocks/>
                </p:cNvSpPr>
                <p:nvPr/>
              </p:nvSpPr>
              <p:spPr bwMode="black">
                <a:xfrm>
                  <a:off x="10249497" y="3061540"/>
                  <a:ext cx="311166" cy="249306"/>
                </a:xfrm>
                <a:custGeom>
                  <a:avLst/>
                  <a:gdLst>
                    <a:gd name="T0" fmla="*/ 267 w 535"/>
                    <a:gd name="T1" fmla="*/ 476 h 477"/>
                    <a:gd name="T2" fmla="*/ 15 w 535"/>
                    <a:gd name="T3" fmla="*/ 208 h 477"/>
                    <a:gd name="T4" fmla="*/ 0 w 535"/>
                    <a:gd name="T5" fmla="*/ 140 h 477"/>
                    <a:gd name="T6" fmla="*/ 141 w 535"/>
                    <a:gd name="T7" fmla="*/ 0 h 477"/>
                    <a:gd name="T8" fmla="*/ 268 w 535"/>
                    <a:gd name="T9" fmla="*/ 80 h 477"/>
                    <a:gd name="T10" fmla="*/ 394 w 535"/>
                    <a:gd name="T11" fmla="*/ 0 h 477"/>
                    <a:gd name="T12" fmla="*/ 535 w 535"/>
                    <a:gd name="T13" fmla="*/ 140 h 477"/>
                    <a:gd name="T14" fmla="*/ 520 w 535"/>
                    <a:gd name="T15" fmla="*/ 208 h 477"/>
                    <a:gd name="T16" fmla="*/ 269 w 535"/>
                    <a:gd name="T17" fmla="*/ 476 h 477"/>
                    <a:gd name="T18" fmla="*/ 268 w 535"/>
                    <a:gd name="T19" fmla="*/ 477 h 477"/>
                    <a:gd name="T20" fmla="*/ 267 w 535"/>
                    <a:gd name="T21" fmla="*/ 476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5" h="477">
                      <a:moveTo>
                        <a:pt x="267" y="476"/>
                      </a:moveTo>
                      <a:cubicBezTo>
                        <a:pt x="247" y="461"/>
                        <a:pt x="55" y="310"/>
                        <a:pt x="15" y="208"/>
                      </a:cubicBezTo>
                      <a:cubicBezTo>
                        <a:pt x="8" y="189"/>
                        <a:pt x="0" y="162"/>
                        <a:pt x="0" y="140"/>
                      </a:cubicBezTo>
                      <a:cubicBezTo>
                        <a:pt x="0" y="63"/>
                        <a:pt x="63" y="0"/>
                        <a:pt x="141" y="0"/>
                      </a:cubicBezTo>
                      <a:cubicBezTo>
                        <a:pt x="197" y="0"/>
                        <a:pt x="245" y="33"/>
                        <a:pt x="268" y="80"/>
                      </a:cubicBezTo>
                      <a:cubicBezTo>
                        <a:pt x="290" y="33"/>
                        <a:pt x="339" y="0"/>
                        <a:pt x="394" y="0"/>
                      </a:cubicBezTo>
                      <a:cubicBezTo>
                        <a:pt x="472" y="0"/>
                        <a:pt x="535" y="63"/>
                        <a:pt x="535" y="140"/>
                      </a:cubicBezTo>
                      <a:cubicBezTo>
                        <a:pt x="535" y="162"/>
                        <a:pt x="527" y="189"/>
                        <a:pt x="520" y="208"/>
                      </a:cubicBezTo>
                      <a:cubicBezTo>
                        <a:pt x="480" y="310"/>
                        <a:pt x="288" y="461"/>
                        <a:pt x="269" y="476"/>
                      </a:cubicBezTo>
                      <a:cubicBezTo>
                        <a:pt x="268" y="477"/>
                        <a:pt x="268" y="477"/>
                        <a:pt x="268" y="477"/>
                      </a:cubicBezTo>
                      <a:lnTo>
                        <a:pt x="267" y="47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6592" rIns="93183" bIns="46592" numCol="1" anchor="t" anchorCtr="0" compatLnSpc="1">
                  <a:prstTxWarp prst="textNoShape">
                    <a:avLst/>
                  </a:prstTxWarp>
                </a:bodyPr>
                <a:lstStyle/>
                <a:p>
                  <a:pPr algn="ctr" defTabSz="914049">
                    <a:defRPr/>
                  </a:pPr>
                  <a:endParaRPr lang="en-US" kern="0" dirty="0">
                    <a:gradFill>
                      <a:gsLst>
                        <a:gs pos="0">
                          <a:srgbClr val="FFFFFF"/>
                        </a:gs>
                        <a:gs pos="100000">
                          <a:srgbClr val="FFFFFF"/>
                        </a:gs>
                      </a:gsLst>
                      <a:lin ang="5400000" scaled="0"/>
                    </a:gradFill>
                    <a:latin typeface="Segoe" pitchFamily="34" charset="0"/>
                  </a:endParaRPr>
                </a:p>
              </p:txBody>
            </p:sp>
          </p:grpSp>
        </p:grpSp>
        <p:grpSp>
          <p:nvGrpSpPr>
            <p:cNvPr id="72" name="Group 71"/>
            <p:cNvGrpSpPr/>
            <p:nvPr/>
          </p:nvGrpSpPr>
          <p:grpSpPr>
            <a:xfrm>
              <a:off x="9613164" y="2164453"/>
              <a:ext cx="318757" cy="282977"/>
              <a:chOff x="2990850" y="307975"/>
              <a:chExt cx="1379536" cy="1255713"/>
            </a:xfrm>
            <a:solidFill>
              <a:schemeClr val="bg1"/>
            </a:solidFill>
          </p:grpSpPr>
          <p:sp>
            <p:nvSpPr>
              <p:cNvPr id="73" name="Freeform 50"/>
              <p:cNvSpPr>
                <a:spLocks noEditPoints="1"/>
              </p:cNvSpPr>
              <p:nvPr/>
            </p:nvSpPr>
            <p:spPr bwMode="auto">
              <a:xfrm>
                <a:off x="3151186" y="488950"/>
                <a:ext cx="1219200" cy="1074738"/>
              </a:xfrm>
              <a:custGeom>
                <a:avLst/>
                <a:gdLst>
                  <a:gd name="T0" fmla="*/ 319 w 768"/>
                  <a:gd name="T1" fmla="*/ 27 h 677"/>
                  <a:gd name="T2" fmla="*/ 272 w 768"/>
                  <a:gd name="T3" fmla="*/ 39 h 677"/>
                  <a:gd name="T4" fmla="*/ 316 w 768"/>
                  <a:gd name="T5" fmla="*/ 47 h 677"/>
                  <a:gd name="T6" fmla="*/ 377 w 768"/>
                  <a:gd name="T7" fmla="*/ 48 h 677"/>
                  <a:gd name="T8" fmla="*/ 422 w 768"/>
                  <a:gd name="T9" fmla="*/ 40 h 677"/>
                  <a:gd name="T10" fmla="*/ 373 w 768"/>
                  <a:gd name="T11" fmla="*/ 27 h 677"/>
                  <a:gd name="T12" fmla="*/ 345 w 768"/>
                  <a:gd name="T13" fmla="*/ 0 h 677"/>
                  <a:gd name="T14" fmla="*/ 447 w 768"/>
                  <a:gd name="T15" fmla="*/ 14 h 677"/>
                  <a:gd name="T16" fmla="*/ 538 w 768"/>
                  <a:gd name="T17" fmla="*/ 54 h 677"/>
                  <a:gd name="T18" fmla="*/ 569 w 768"/>
                  <a:gd name="T19" fmla="*/ 35 h 677"/>
                  <a:gd name="T20" fmla="*/ 613 w 768"/>
                  <a:gd name="T21" fmla="*/ 26 h 677"/>
                  <a:gd name="T22" fmla="*/ 621 w 768"/>
                  <a:gd name="T23" fmla="*/ 81 h 677"/>
                  <a:gd name="T24" fmla="*/ 629 w 768"/>
                  <a:gd name="T25" fmla="*/ 137 h 677"/>
                  <a:gd name="T26" fmla="*/ 646 w 768"/>
                  <a:gd name="T27" fmla="*/ 161 h 677"/>
                  <a:gd name="T28" fmla="*/ 669 w 768"/>
                  <a:gd name="T29" fmla="*/ 197 h 677"/>
                  <a:gd name="T30" fmla="*/ 694 w 768"/>
                  <a:gd name="T31" fmla="*/ 221 h 677"/>
                  <a:gd name="T32" fmla="*/ 709 w 768"/>
                  <a:gd name="T33" fmla="*/ 227 h 677"/>
                  <a:gd name="T34" fmla="*/ 744 w 768"/>
                  <a:gd name="T35" fmla="*/ 229 h 677"/>
                  <a:gd name="T36" fmla="*/ 765 w 768"/>
                  <a:gd name="T37" fmla="*/ 241 h 677"/>
                  <a:gd name="T38" fmla="*/ 768 w 768"/>
                  <a:gd name="T39" fmla="*/ 352 h 677"/>
                  <a:gd name="T40" fmla="*/ 756 w 768"/>
                  <a:gd name="T41" fmla="*/ 373 h 677"/>
                  <a:gd name="T42" fmla="*/ 680 w 768"/>
                  <a:gd name="T43" fmla="*/ 377 h 677"/>
                  <a:gd name="T44" fmla="*/ 646 w 768"/>
                  <a:gd name="T45" fmla="*/ 460 h 677"/>
                  <a:gd name="T46" fmla="*/ 589 w 768"/>
                  <a:gd name="T47" fmla="*/ 529 h 677"/>
                  <a:gd name="T48" fmla="*/ 553 w 768"/>
                  <a:gd name="T49" fmla="*/ 649 h 677"/>
                  <a:gd name="T50" fmla="*/ 545 w 768"/>
                  <a:gd name="T51" fmla="*/ 669 h 677"/>
                  <a:gd name="T52" fmla="*/ 523 w 768"/>
                  <a:gd name="T53" fmla="*/ 677 h 677"/>
                  <a:gd name="T54" fmla="*/ 442 w 768"/>
                  <a:gd name="T55" fmla="*/ 676 h 677"/>
                  <a:gd name="T56" fmla="*/ 426 w 768"/>
                  <a:gd name="T57" fmla="*/ 660 h 677"/>
                  <a:gd name="T58" fmla="*/ 425 w 768"/>
                  <a:gd name="T59" fmla="*/ 612 h 677"/>
                  <a:gd name="T60" fmla="*/ 345 w 768"/>
                  <a:gd name="T61" fmla="*/ 621 h 677"/>
                  <a:gd name="T62" fmla="*/ 270 w 768"/>
                  <a:gd name="T63" fmla="*/ 613 h 677"/>
                  <a:gd name="T64" fmla="*/ 267 w 768"/>
                  <a:gd name="T65" fmla="*/ 660 h 677"/>
                  <a:gd name="T66" fmla="*/ 252 w 768"/>
                  <a:gd name="T67" fmla="*/ 676 h 677"/>
                  <a:gd name="T68" fmla="*/ 171 w 768"/>
                  <a:gd name="T69" fmla="*/ 677 h 677"/>
                  <a:gd name="T70" fmla="*/ 150 w 768"/>
                  <a:gd name="T71" fmla="*/ 669 h 677"/>
                  <a:gd name="T72" fmla="*/ 142 w 768"/>
                  <a:gd name="T73" fmla="*/ 649 h 677"/>
                  <a:gd name="T74" fmla="*/ 107 w 768"/>
                  <a:gd name="T75" fmla="*/ 534 h 677"/>
                  <a:gd name="T76" fmla="*/ 49 w 768"/>
                  <a:gd name="T77" fmla="*/ 472 h 677"/>
                  <a:gd name="T78" fmla="*/ 13 w 768"/>
                  <a:gd name="T79" fmla="*/ 396 h 677"/>
                  <a:gd name="T80" fmla="*/ 0 w 768"/>
                  <a:gd name="T81" fmla="*/ 310 h 677"/>
                  <a:gd name="T82" fmla="*/ 15 w 768"/>
                  <a:gd name="T83" fmla="*/ 221 h 677"/>
                  <a:gd name="T84" fmla="*/ 56 w 768"/>
                  <a:gd name="T85" fmla="*/ 142 h 677"/>
                  <a:gd name="T86" fmla="*/ 119 w 768"/>
                  <a:gd name="T87" fmla="*/ 77 h 677"/>
                  <a:gd name="T88" fmla="*/ 199 w 768"/>
                  <a:gd name="T89" fmla="*/ 28 h 677"/>
                  <a:gd name="T90" fmla="*/ 294 w 768"/>
                  <a:gd name="T91" fmla="*/ 3 h 6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68" h="677">
                    <a:moveTo>
                      <a:pt x="346" y="26"/>
                    </a:moveTo>
                    <a:lnTo>
                      <a:pt x="319" y="27"/>
                    </a:lnTo>
                    <a:lnTo>
                      <a:pt x="295" y="31"/>
                    </a:lnTo>
                    <a:lnTo>
                      <a:pt x="272" y="39"/>
                    </a:lnTo>
                    <a:lnTo>
                      <a:pt x="290" y="55"/>
                    </a:lnTo>
                    <a:lnTo>
                      <a:pt x="316" y="47"/>
                    </a:lnTo>
                    <a:lnTo>
                      <a:pt x="346" y="44"/>
                    </a:lnTo>
                    <a:lnTo>
                      <a:pt x="377" y="48"/>
                    </a:lnTo>
                    <a:lnTo>
                      <a:pt x="405" y="56"/>
                    </a:lnTo>
                    <a:lnTo>
                      <a:pt x="422" y="40"/>
                    </a:lnTo>
                    <a:lnTo>
                      <a:pt x="399" y="32"/>
                    </a:lnTo>
                    <a:lnTo>
                      <a:pt x="373" y="27"/>
                    </a:lnTo>
                    <a:lnTo>
                      <a:pt x="346" y="26"/>
                    </a:lnTo>
                    <a:close/>
                    <a:moveTo>
                      <a:pt x="345" y="0"/>
                    </a:moveTo>
                    <a:lnTo>
                      <a:pt x="397" y="3"/>
                    </a:lnTo>
                    <a:lnTo>
                      <a:pt x="447" y="14"/>
                    </a:lnTo>
                    <a:lnTo>
                      <a:pt x="495" y="31"/>
                    </a:lnTo>
                    <a:lnTo>
                      <a:pt x="538" y="54"/>
                    </a:lnTo>
                    <a:lnTo>
                      <a:pt x="551" y="44"/>
                    </a:lnTo>
                    <a:lnTo>
                      <a:pt x="569" y="35"/>
                    </a:lnTo>
                    <a:lnTo>
                      <a:pt x="590" y="27"/>
                    </a:lnTo>
                    <a:lnTo>
                      <a:pt x="613" y="26"/>
                    </a:lnTo>
                    <a:lnTo>
                      <a:pt x="637" y="31"/>
                    </a:lnTo>
                    <a:lnTo>
                      <a:pt x="621" y="81"/>
                    </a:lnTo>
                    <a:lnTo>
                      <a:pt x="610" y="114"/>
                    </a:lnTo>
                    <a:lnTo>
                      <a:pt x="629" y="137"/>
                    </a:lnTo>
                    <a:lnTo>
                      <a:pt x="646" y="161"/>
                    </a:lnTo>
                    <a:lnTo>
                      <a:pt x="646" y="161"/>
                    </a:lnTo>
                    <a:lnTo>
                      <a:pt x="654" y="175"/>
                    </a:lnTo>
                    <a:lnTo>
                      <a:pt x="669" y="197"/>
                    </a:lnTo>
                    <a:lnTo>
                      <a:pt x="682" y="211"/>
                    </a:lnTo>
                    <a:lnTo>
                      <a:pt x="694" y="221"/>
                    </a:lnTo>
                    <a:lnTo>
                      <a:pt x="704" y="226"/>
                    </a:lnTo>
                    <a:lnTo>
                      <a:pt x="709" y="227"/>
                    </a:lnTo>
                    <a:lnTo>
                      <a:pt x="712" y="229"/>
                    </a:lnTo>
                    <a:lnTo>
                      <a:pt x="744" y="229"/>
                    </a:lnTo>
                    <a:lnTo>
                      <a:pt x="756" y="231"/>
                    </a:lnTo>
                    <a:lnTo>
                      <a:pt x="765" y="241"/>
                    </a:lnTo>
                    <a:lnTo>
                      <a:pt x="768" y="253"/>
                    </a:lnTo>
                    <a:lnTo>
                      <a:pt x="768" y="352"/>
                    </a:lnTo>
                    <a:lnTo>
                      <a:pt x="765" y="365"/>
                    </a:lnTo>
                    <a:lnTo>
                      <a:pt x="756" y="373"/>
                    </a:lnTo>
                    <a:lnTo>
                      <a:pt x="744" y="377"/>
                    </a:lnTo>
                    <a:lnTo>
                      <a:pt x="680" y="377"/>
                    </a:lnTo>
                    <a:lnTo>
                      <a:pt x="666" y="420"/>
                    </a:lnTo>
                    <a:lnTo>
                      <a:pt x="646" y="460"/>
                    </a:lnTo>
                    <a:lnTo>
                      <a:pt x="620" y="496"/>
                    </a:lnTo>
                    <a:lnTo>
                      <a:pt x="589" y="529"/>
                    </a:lnTo>
                    <a:lnTo>
                      <a:pt x="553" y="557"/>
                    </a:lnTo>
                    <a:lnTo>
                      <a:pt x="553" y="649"/>
                    </a:lnTo>
                    <a:lnTo>
                      <a:pt x="550" y="660"/>
                    </a:lnTo>
                    <a:lnTo>
                      <a:pt x="545" y="669"/>
                    </a:lnTo>
                    <a:lnTo>
                      <a:pt x="535" y="676"/>
                    </a:lnTo>
                    <a:lnTo>
                      <a:pt x="523" y="677"/>
                    </a:lnTo>
                    <a:lnTo>
                      <a:pt x="453" y="677"/>
                    </a:lnTo>
                    <a:lnTo>
                      <a:pt x="442" y="676"/>
                    </a:lnTo>
                    <a:lnTo>
                      <a:pt x="433" y="669"/>
                    </a:lnTo>
                    <a:lnTo>
                      <a:pt x="426" y="660"/>
                    </a:lnTo>
                    <a:lnTo>
                      <a:pt x="425" y="649"/>
                    </a:lnTo>
                    <a:lnTo>
                      <a:pt x="425" y="612"/>
                    </a:lnTo>
                    <a:lnTo>
                      <a:pt x="385" y="619"/>
                    </a:lnTo>
                    <a:lnTo>
                      <a:pt x="345" y="621"/>
                    </a:lnTo>
                    <a:lnTo>
                      <a:pt x="307" y="619"/>
                    </a:lnTo>
                    <a:lnTo>
                      <a:pt x="270" y="613"/>
                    </a:lnTo>
                    <a:lnTo>
                      <a:pt x="270" y="649"/>
                    </a:lnTo>
                    <a:lnTo>
                      <a:pt x="267" y="660"/>
                    </a:lnTo>
                    <a:lnTo>
                      <a:pt x="262" y="669"/>
                    </a:lnTo>
                    <a:lnTo>
                      <a:pt x="252" y="676"/>
                    </a:lnTo>
                    <a:lnTo>
                      <a:pt x="240" y="677"/>
                    </a:lnTo>
                    <a:lnTo>
                      <a:pt x="171" y="677"/>
                    </a:lnTo>
                    <a:lnTo>
                      <a:pt x="159" y="676"/>
                    </a:lnTo>
                    <a:lnTo>
                      <a:pt x="150" y="669"/>
                    </a:lnTo>
                    <a:lnTo>
                      <a:pt x="144" y="660"/>
                    </a:lnTo>
                    <a:lnTo>
                      <a:pt x="142" y="649"/>
                    </a:lnTo>
                    <a:lnTo>
                      <a:pt x="142" y="561"/>
                    </a:lnTo>
                    <a:lnTo>
                      <a:pt x="107" y="534"/>
                    </a:lnTo>
                    <a:lnTo>
                      <a:pt x="76" y="505"/>
                    </a:lnTo>
                    <a:lnTo>
                      <a:pt x="49" y="472"/>
                    </a:lnTo>
                    <a:lnTo>
                      <a:pt x="29" y="434"/>
                    </a:lnTo>
                    <a:lnTo>
                      <a:pt x="13" y="396"/>
                    </a:lnTo>
                    <a:lnTo>
                      <a:pt x="4" y="354"/>
                    </a:lnTo>
                    <a:lnTo>
                      <a:pt x="0" y="310"/>
                    </a:lnTo>
                    <a:lnTo>
                      <a:pt x="4" y="265"/>
                    </a:lnTo>
                    <a:lnTo>
                      <a:pt x="15" y="221"/>
                    </a:lnTo>
                    <a:lnTo>
                      <a:pt x="32" y="179"/>
                    </a:lnTo>
                    <a:lnTo>
                      <a:pt x="56" y="142"/>
                    </a:lnTo>
                    <a:lnTo>
                      <a:pt x="84" y="107"/>
                    </a:lnTo>
                    <a:lnTo>
                      <a:pt x="119" y="77"/>
                    </a:lnTo>
                    <a:lnTo>
                      <a:pt x="158" y="50"/>
                    </a:lnTo>
                    <a:lnTo>
                      <a:pt x="199" y="28"/>
                    </a:lnTo>
                    <a:lnTo>
                      <a:pt x="244" y="12"/>
                    </a:lnTo>
                    <a:lnTo>
                      <a:pt x="294" y="3"/>
                    </a:lnTo>
                    <a:lnTo>
                      <a:pt x="345" y="0"/>
                    </a:lnTo>
                    <a:close/>
                  </a:path>
                </a:pathLst>
              </a:custGeom>
              <a:grpFill/>
              <a:ln w="0">
                <a:noFill/>
                <a:prstDash val="solid"/>
                <a:round/>
                <a:headEnd/>
                <a:tailEnd/>
              </a:ln>
            </p:spPr>
            <p:txBody>
              <a:bodyPr vert="horz" wrap="square" lIns="93234" tIns="46616" rIns="93234" bIns="46616" numCol="1" anchor="t" anchorCtr="0" compatLnSpc="1">
                <a:prstTxWarp prst="textNoShape">
                  <a:avLst/>
                </a:prstTxWarp>
              </a:bodyPr>
              <a:lstStyle/>
              <a:p>
                <a:pPr defTabSz="914049">
                  <a:defRPr/>
                </a:pPr>
                <a:endParaRPr lang="en-US" sz="1599" kern="0">
                  <a:solidFill>
                    <a:sysClr val="windowText" lastClr="000000"/>
                  </a:solidFill>
                </a:endParaRPr>
              </a:p>
            </p:txBody>
          </p:sp>
          <p:sp>
            <p:nvSpPr>
              <p:cNvPr id="74" name="Freeform 51"/>
              <p:cNvSpPr>
                <a:spLocks/>
              </p:cNvSpPr>
              <p:nvPr/>
            </p:nvSpPr>
            <p:spPr bwMode="auto">
              <a:xfrm>
                <a:off x="3117850" y="438150"/>
                <a:ext cx="254000" cy="195263"/>
              </a:xfrm>
              <a:custGeom>
                <a:avLst/>
                <a:gdLst>
                  <a:gd name="T0" fmla="*/ 128 w 160"/>
                  <a:gd name="T1" fmla="*/ 0 h 123"/>
                  <a:gd name="T2" fmla="*/ 160 w 160"/>
                  <a:gd name="T3" fmla="*/ 2 h 123"/>
                  <a:gd name="T4" fmla="*/ 156 w 160"/>
                  <a:gd name="T5" fmla="*/ 28 h 123"/>
                  <a:gd name="T6" fmla="*/ 129 w 160"/>
                  <a:gd name="T7" fmla="*/ 28 h 123"/>
                  <a:gd name="T8" fmla="*/ 105 w 160"/>
                  <a:gd name="T9" fmla="*/ 32 h 123"/>
                  <a:gd name="T10" fmla="*/ 82 w 160"/>
                  <a:gd name="T11" fmla="*/ 43 h 123"/>
                  <a:gd name="T12" fmla="*/ 62 w 160"/>
                  <a:gd name="T13" fmla="*/ 58 h 123"/>
                  <a:gd name="T14" fmla="*/ 46 w 160"/>
                  <a:gd name="T15" fmla="*/ 76 h 123"/>
                  <a:gd name="T16" fmla="*/ 34 w 160"/>
                  <a:gd name="T17" fmla="*/ 98 h 123"/>
                  <a:gd name="T18" fmla="*/ 28 w 160"/>
                  <a:gd name="T19" fmla="*/ 123 h 123"/>
                  <a:gd name="T20" fmla="*/ 0 w 160"/>
                  <a:gd name="T21" fmla="*/ 119 h 123"/>
                  <a:gd name="T22" fmla="*/ 9 w 160"/>
                  <a:gd name="T23" fmla="*/ 87 h 123"/>
                  <a:gd name="T24" fmla="*/ 24 w 160"/>
                  <a:gd name="T25" fmla="*/ 60 h 123"/>
                  <a:gd name="T26" fmla="*/ 44 w 160"/>
                  <a:gd name="T27" fmla="*/ 36 h 123"/>
                  <a:gd name="T28" fmla="*/ 68 w 160"/>
                  <a:gd name="T29" fmla="*/ 19 h 123"/>
                  <a:gd name="T30" fmla="*/ 97 w 160"/>
                  <a:gd name="T31" fmla="*/ 6 h 123"/>
                  <a:gd name="T32" fmla="*/ 128 w 160"/>
                  <a:gd name="T33"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0" h="123">
                    <a:moveTo>
                      <a:pt x="128" y="0"/>
                    </a:moveTo>
                    <a:lnTo>
                      <a:pt x="160" y="2"/>
                    </a:lnTo>
                    <a:lnTo>
                      <a:pt x="156" y="28"/>
                    </a:lnTo>
                    <a:lnTo>
                      <a:pt x="129" y="28"/>
                    </a:lnTo>
                    <a:lnTo>
                      <a:pt x="105" y="32"/>
                    </a:lnTo>
                    <a:lnTo>
                      <a:pt x="82" y="43"/>
                    </a:lnTo>
                    <a:lnTo>
                      <a:pt x="62" y="58"/>
                    </a:lnTo>
                    <a:lnTo>
                      <a:pt x="46" y="76"/>
                    </a:lnTo>
                    <a:lnTo>
                      <a:pt x="34" y="98"/>
                    </a:lnTo>
                    <a:lnTo>
                      <a:pt x="28" y="123"/>
                    </a:lnTo>
                    <a:lnTo>
                      <a:pt x="0" y="119"/>
                    </a:lnTo>
                    <a:lnTo>
                      <a:pt x="9" y="87"/>
                    </a:lnTo>
                    <a:lnTo>
                      <a:pt x="24" y="60"/>
                    </a:lnTo>
                    <a:lnTo>
                      <a:pt x="44" y="36"/>
                    </a:lnTo>
                    <a:lnTo>
                      <a:pt x="68" y="19"/>
                    </a:lnTo>
                    <a:lnTo>
                      <a:pt x="97" y="6"/>
                    </a:lnTo>
                    <a:lnTo>
                      <a:pt x="128" y="0"/>
                    </a:lnTo>
                    <a:close/>
                  </a:path>
                </a:pathLst>
              </a:custGeom>
              <a:grpFill/>
              <a:ln w="0">
                <a:noFill/>
                <a:prstDash val="solid"/>
                <a:round/>
                <a:headEnd/>
                <a:tailEnd/>
              </a:ln>
            </p:spPr>
            <p:txBody>
              <a:bodyPr vert="horz" wrap="square" lIns="93234" tIns="46616" rIns="93234" bIns="46616" numCol="1" anchor="t" anchorCtr="0" compatLnSpc="1">
                <a:prstTxWarp prst="textNoShape">
                  <a:avLst/>
                </a:prstTxWarp>
              </a:bodyPr>
              <a:lstStyle/>
              <a:p>
                <a:pPr defTabSz="914049">
                  <a:defRPr/>
                </a:pPr>
                <a:endParaRPr lang="en-US" sz="1599" kern="0">
                  <a:solidFill>
                    <a:sysClr val="windowText" lastClr="000000"/>
                  </a:solidFill>
                </a:endParaRPr>
              </a:p>
            </p:txBody>
          </p:sp>
          <p:sp>
            <p:nvSpPr>
              <p:cNvPr id="75" name="Freeform 52"/>
              <p:cNvSpPr>
                <a:spLocks/>
              </p:cNvSpPr>
              <p:nvPr/>
            </p:nvSpPr>
            <p:spPr bwMode="auto">
              <a:xfrm>
                <a:off x="3214688" y="533400"/>
                <a:ext cx="149225" cy="117475"/>
              </a:xfrm>
              <a:custGeom>
                <a:avLst/>
                <a:gdLst>
                  <a:gd name="T0" fmla="*/ 72 w 94"/>
                  <a:gd name="T1" fmla="*/ 0 h 74"/>
                  <a:gd name="T2" fmla="*/ 94 w 94"/>
                  <a:gd name="T3" fmla="*/ 0 h 74"/>
                  <a:gd name="T4" fmla="*/ 90 w 94"/>
                  <a:gd name="T5" fmla="*/ 26 h 74"/>
                  <a:gd name="T6" fmla="*/ 72 w 94"/>
                  <a:gd name="T7" fmla="*/ 26 h 74"/>
                  <a:gd name="T8" fmla="*/ 55 w 94"/>
                  <a:gd name="T9" fmla="*/ 31 h 74"/>
                  <a:gd name="T10" fmla="*/ 41 w 94"/>
                  <a:gd name="T11" fmla="*/ 42 h 74"/>
                  <a:gd name="T12" fmla="*/ 31 w 94"/>
                  <a:gd name="T13" fmla="*/ 57 h 74"/>
                  <a:gd name="T14" fmla="*/ 25 w 94"/>
                  <a:gd name="T15" fmla="*/ 74 h 74"/>
                  <a:gd name="T16" fmla="*/ 0 w 94"/>
                  <a:gd name="T17" fmla="*/ 70 h 74"/>
                  <a:gd name="T18" fmla="*/ 7 w 94"/>
                  <a:gd name="T19" fmla="*/ 49 h 74"/>
                  <a:gd name="T20" fmla="*/ 17 w 94"/>
                  <a:gd name="T21" fmla="*/ 30 h 74"/>
                  <a:gd name="T22" fmla="*/ 32 w 94"/>
                  <a:gd name="T23" fmla="*/ 16 h 74"/>
                  <a:gd name="T24" fmla="*/ 51 w 94"/>
                  <a:gd name="T25" fmla="*/ 6 h 74"/>
                  <a:gd name="T26" fmla="*/ 72 w 94"/>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4" h="74">
                    <a:moveTo>
                      <a:pt x="72" y="0"/>
                    </a:moveTo>
                    <a:lnTo>
                      <a:pt x="94" y="0"/>
                    </a:lnTo>
                    <a:lnTo>
                      <a:pt x="90" y="26"/>
                    </a:lnTo>
                    <a:lnTo>
                      <a:pt x="72" y="26"/>
                    </a:lnTo>
                    <a:lnTo>
                      <a:pt x="55" y="31"/>
                    </a:lnTo>
                    <a:lnTo>
                      <a:pt x="41" y="42"/>
                    </a:lnTo>
                    <a:lnTo>
                      <a:pt x="31" y="57"/>
                    </a:lnTo>
                    <a:lnTo>
                      <a:pt x="25" y="74"/>
                    </a:lnTo>
                    <a:lnTo>
                      <a:pt x="0" y="70"/>
                    </a:lnTo>
                    <a:lnTo>
                      <a:pt x="7" y="49"/>
                    </a:lnTo>
                    <a:lnTo>
                      <a:pt x="17" y="30"/>
                    </a:lnTo>
                    <a:lnTo>
                      <a:pt x="32" y="16"/>
                    </a:lnTo>
                    <a:lnTo>
                      <a:pt x="51" y="6"/>
                    </a:lnTo>
                    <a:lnTo>
                      <a:pt x="72" y="0"/>
                    </a:lnTo>
                    <a:close/>
                  </a:path>
                </a:pathLst>
              </a:custGeom>
              <a:grpFill/>
              <a:ln w="0">
                <a:noFill/>
                <a:prstDash val="solid"/>
                <a:round/>
                <a:headEnd/>
                <a:tailEnd/>
              </a:ln>
            </p:spPr>
            <p:txBody>
              <a:bodyPr vert="horz" wrap="square" lIns="93234" tIns="46616" rIns="93234" bIns="46616" numCol="1" anchor="t" anchorCtr="0" compatLnSpc="1">
                <a:prstTxWarp prst="textNoShape">
                  <a:avLst/>
                </a:prstTxWarp>
              </a:bodyPr>
              <a:lstStyle/>
              <a:p>
                <a:pPr defTabSz="914049">
                  <a:defRPr/>
                </a:pPr>
                <a:endParaRPr lang="en-US" sz="1599" kern="0">
                  <a:solidFill>
                    <a:sysClr val="windowText" lastClr="000000"/>
                  </a:solidFill>
                </a:endParaRPr>
              </a:p>
            </p:txBody>
          </p:sp>
          <p:sp>
            <p:nvSpPr>
              <p:cNvPr id="76" name="Freeform 53"/>
              <p:cNvSpPr>
                <a:spLocks/>
              </p:cNvSpPr>
              <p:nvPr/>
            </p:nvSpPr>
            <p:spPr bwMode="auto">
              <a:xfrm>
                <a:off x="2990850" y="307975"/>
                <a:ext cx="388938" cy="300038"/>
              </a:xfrm>
              <a:custGeom>
                <a:avLst/>
                <a:gdLst>
                  <a:gd name="T0" fmla="*/ 207 w 245"/>
                  <a:gd name="T1" fmla="*/ 0 h 189"/>
                  <a:gd name="T2" fmla="*/ 245 w 245"/>
                  <a:gd name="T3" fmla="*/ 1 h 189"/>
                  <a:gd name="T4" fmla="*/ 239 w 245"/>
                  <a:gd name="T5" fmla="*/ 45 h 189"/>
                  <a:gd name="T6" fmla="*/ 204 w 245"/>
                  <a:gd name="T7" fmla="*/ 42 h 189"/>
                  <a:gd name="T8" fmla="*/ 170 w 245"/>
                  <a:gd name="T9" fmla="*/ 48 h 189"/>
                  <a:gd name="T10" fmla="*/ 140 w 245"/>
                  <a:gd name="T11" fmla="*/ 60 h 189"/>
                  <a:gd name="T12" fmla="*/ 110 w 245"/>
                  <a:gd name="T13" fmla="*/ 76 h 189"/>
                  <a:gd name="T14" fmla="*/ 86 w 245"/>
                  <a:gd name="T15" fmla="*/ 98 h 189"/>
                  <a:gd name="T16" fmla="*/ 66 w 245"/>
                  <a:gd name="T17" fmla="*/ 125 h 189"/>
                  <a:gd name="T18" fmla="*/ 52 w 245"/>
                  <a:gd name="T19" fmla="*/ 156 h 189"/>
                  <a:gd name="T20" fmla="*/ 42 w 245"/>
                  <a:gd name="T21" fmla="*/ 189 h 189"/>
                  <a:gd name="T22" fmla="*/ 0 w 245"/>
                  <a:gd name="T23" fmla="*/ 183 h 189"/>
                  <a:gd name="T24" fmla="*/ 9 w 245"/>
                  <a:gd name="T25" fmla="*/ 145 h 189"/>
                  <a:gd name="T26" fmla="*/ 25 w 245"/>
                  <a:gd name="T27" fmla="*/ 110 h 189"/>
                  <a:gd name="T28" fmla="*/ 45 w 245"/>
                  <a:gd name="T29" fmla="*/ 80 h 189"/>
                  <a:gd name="T30" fmla="*/ 70 w 245"/>
                  <a:gd name="T31" fmla="*/ 53 h 189"/>
                  <a:gd name="T32" fmla="*/ 100 w 245"/>
                  <a:gd name="T33" fmla="*/ 30 h 189"/>
                  <a:gd name="T34" fmla="*/ 133 w 245"/>
                  <a:gd name="T35" fmla="*/ 14 h 189"/>
                  <a:gd name="T36" fmla="*/ 169 w 245"/>
                  <a:gd name="T37" fmla="*/ 4 h 189"/>
                  <a:gd name="T38" fmla="*/ 207 w 245"/>
                  <a:gd name="T39" fmla="*/ 0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5" h="189">
                    <a:moveTo>
                      <a:pt x="207" y="0"/>
                    </a:moveTo>
                    <a:lnTo>
                      <a:pt x="245" y="1"/>
                    </a:lnTo>
                    <a:lnTo>
                      <a:pt x="239" y="45"/>
                    </a:lnTo>
                    <a:lnTo>
                      <a:pt x="204" y="42"/>
                    </a:lnTo>
                    <a:lnTo>
                      <a:pt x="170" y="48"/>
                    </a:lnTo>
                    <a:lnTo>
                      <a:pt x="140" y="60"/>
                    </a:lnTo>
                    <a:lnTo>
                      <a:pt x="110" y="76"/>
                    </a:lnTo>
                    <a:lnTo>
                      <a:pt x="86" y="98"/>
                    </a:lnTo>
                    <a:lnTo>
                      <a:pt x="66" y="125"/>
                    </a:lnTo>
                    <a:lnTo>
                      <a:pt x="52" y="156"/>
                    </a:lnTo>
                    <a:lnTo>
                      <a:pt x="42" y="189"/>
                    </a:lnTo>
                    <a:lnTo>
                      <a:pt x="0" y="183"/>
                    </a:lnTo>
                    <a:lnTo>
                      <a:pt x="9" y="145"/>
                    </a:lnTo>
                    <a:lnTo>
                      <a:pt x="25" y="110"/>
                    </a:lnTo>
                    <a:lnTo>
                      <a:pt x="45" y="80"/>
                    </a:lnTo>
                    <a:lnTo>
                      <a:pt x="70" y="53"/>
                    </a:lnTo>
                    <a:lnTo>
                      <a:pt x="100" y="30"/>
                    </a:lnTo>
                    <a:lnTo>
                      <a:pt x="133" y="14"/>
                    </a:lnTo>
                    <a:lnTo>
                      <a:pt x="169" y="4"/>
                    </a:lnTo>
                    <a:lnTo>
                      <a:pt x="207" y="0"/>
                    </a:lnTo>
                    <a:close/>
                  </a:path>
                </a:pathLst>
              </a:custGeom>
              <a:grpFill/>
              <a:ln w="0">
                <a:noFill/>
                <a:prstDash val="solid"/>
                <a:round/>
                <a:headEnd/>
                <a:tailEnd/>
              </a:ln>
            </p:spPr>
            <p:txBody>
              <a:bodyPr vert="horz" wrap="square" lIns="93234" tIns="46616" rIns="93234" bIns="46616" numCol="1" anchor="t" anchorCtr="0" compatLnSpc="1">
                <a:prstTxWarp prst="textNoShape">
                  <a:avLst/>
                </a:prstTxWarp>
              </a:bodyPr>
              <a:lstStyle/>
              <a:p>
                <a:pPr defTabSz="914049">
                  <a:defRPr/>
                </a:pPr>
                <a:endParaRPr lang="en-US" sz="1599" kern="0">
                  <a:solidFill>
                    <a:sysClr val="windowText" lastClr="000000"/>
                  </a:solidFill>
                </a:endParaRPr>
              </a:p>
            </p:txBody>
          </p:sp>
        </p:grpSp>
      </p:grpSp>
      <p:sp>
        <p:nvSpPr>
          <p:cNvPr id="95" name="Azure"/>
          <p:cNvSpPr/>
          <p:nvPr/>
        </p:nvSpPr>
        <p:spPr bwMode="auto">
          <a:xfrm>
            <a:off x="809582" y="5428132"/>
            <a:ext cx="10895055" cy="431330"/>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494" tIns="149196" rIns="186494" bIns="149196" numCol="1" spcCol="0" rtlCol="0" fromWordArt="0" anchor="ctr" anchorCtr="0" forceAA="0" compatLnSpc="1">
            <a:prstTxWarp prst="textNoShape">
              <a:avLst/>
            </a:prstTxWarp>
            <a:noAutofit/>
          </a:bodyPr>
          <a:lstStyle/>
          <a:p>
            <a:pPr algn="ctr" defTabSz="950846" fontAlgn="base">
              <a:lnSpc>
                <a:spcPct val="90000"/>
              </a:lnSpc>
              <a:spcBef>
                <a:spcPct val="0"/>
              </a:spcBef>
              <a:spcAft>
                <a:spcPct val="0"/>
              </a:spcAft>
              <a:defRPr/>
            </a:pPr>
            <a:r>
              <a:rPr lang="en-US" kern="0" dirty="0">
                <a:gradFill>
                  <a:gsLst>
                    <a:gs pos="0">
                      <a:srgbClr val="FFFFFF"/>
                    </a:gs>
                    <a:gs pos="100000">
                      <a:srgbClr val="FFFFFF"/>
                    </a:gs>
                  </a:gsLst>
                  <a:lin ang="5400000" scaled="0"/>
                </a:gradFill>
                <a:ea typeface="Segoe UI" pitchFamily="34" charset="0"/>
                <a:cs typeface="Segoe UI" pitchFamily="34" charset="0"/>
              </a:rPr>
              <a:t>Azure</a:t>
            </a:r>
          </a:p>
        </p:txBody>
      </p:sp>
      <p:graphicFrame>
        <p:nvGraphicFramePr>
          <p:cNvPr id="96" name="Power BI"/>
          <p:cNvGraphicFramePr>
            <a:graphicFrameLocks noGrp="1"/>
          </p:cNvGraphicFramePr>
          <p:nvPr>
            <p:extLst>
              <p:ext uri="{D42A27DB-BD31-4B8C-83A1-F6EECF244321}">
                <p14:modId xmlns:p14="http://schemas.microsoft.com/office/powerpoint/2010/main" val="2449422249"/>
              </p:ext>
            </p:extLst>
          </p:nvPr>
        </p:nvGraphicFramePr>
        <p:xfrm>
          <a:off x="2898586" y="2230030"/>
          <a:ext cx="2011395" cy="2642241"/>
        </p:xfrm>
        <a:graphic>
          <a:graphicData uri="http://schemas.openxmlformats.org/drawingml/2006/table">
            <a:tbl>
              <a:tblPr>
                <a:tableStyleId>{5C22544A-7EE6-4342-B048-85BDC9FD1C3A}</a:tableStyleId>
              </a:tblPr>
              <a:tblGrid>
                <a:gridCol w="2011395">
                  <a:extLst>
                    <a:ext uri="{9D8B030D-6E8A-4147-A177-3AD203B41FA5}">
                      <a16:colId xmlns:a16="http://schemas.microsoft.com/office/drawing/2014/main" val="1544284482"/>
                    </a:ext>
                  </a:extLst>
                </a:gridCol>
              </a:tblGrid>
              <a:tr h="880747">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it-IT" sz="1700" dirty="0">
                          <a:gradFill>
                            <a:gsLst>
                              <a:gs pos="0">
                                <a:srgbClr val="FFFFFF"/>
                              </a:gs>
                              <a:gs pos="100000">
                                <a:srgbClr val="FFFFFF"/>
                              </a:gs>
                            </a:gsLst>
                            <a:lin ang="5400000" scaled="0"/>
                          </a:gradFill>
                          <a:ea typeface="Segoe UI" pitchFamily="34" charset="0"/>
                          <a:cs typeface="Segoe UI" pitchFamily="34" charset="0"/>
                        </a:rPr>
                        <a:t>Power BI</a:t>
                      </a:r>
                    </a:p>
                  </a:txBody>
                  <a:tcPr marL="91427" marR="91427" marT="182854" marB="45713">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4"/>
                    </a:solidFill>
                  </a:tcPr>
                </a:tc>
                <a:extLst>
                  <a:ext uri="{0D108BD9-81ED-4DB2-BD59-A6C34878D82A}">
                    <a16:rowId xmlns:a16="http://schemas.microsoft.com/office/drawing/2014/main" val="2980025288"/>
                  </a:ext>
                </a:extLst>
              </a:tr>
              <a:tr h="880747">
                <a:tc>
                  <a:txBody>
                    <a:bodyPr/>
                    <a:lstStyle/>
                    <a:p>
                      <a:pPr defTabSz="951028" fontAlgn="base">
                        <a:lnSpc>
                          <a:spcPct val="90000"/>
                        </a:lnSpc>
                        <a:spcBef>
                          <a:spcPts val="1200"/>
                        </a:spcBef>
                        <a:spcAft>
                          <a:spcPct val="0"/>
                        </a:spcAft>
                      </a:pPr>
                      <a:r>
                        <a:rPr lang="it-IT" sz="1700" dirty="0">
                          <a:gradFill>
                            <a:gsLst>
                              <a:gs pos="0">
                                <a:srgbClr val="FFFFFF"/>
                              </a:gs>
                              <a:gs pos="100000">
                                <a:srgbClr val="FFFFFF"/>
                              </a:gs>
                            </a:gsLst>
                            <a:lin ang="5400000" scaled="0"/>
                          </a:gradFill>
                          <a:ea typeface="Segoe UI" pitchFamily="34" charset="0"/>
                          <a:cs typeface="Segoe UI" pitchFamily="34" charset="0"/>
                        </a:rPr>
                        <a:t>Cortana Intelligence</a:t>
                      </a:r>
                    </a:p>
                  </a:txBody>
                  <a:tcPr marL="91427" marR="91427" marT="182854" marB="45713">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4"/>
                    </a:solidFill>
                  </a:tcPr>
                </a:tc>
                <a:extLst>
                  <a:ext uri="{0D108BD9-81ED-4DB2-BD59-A6C34878D82A}">
                    <a16:rowId xmlns:a16="http://schemas.microsoft.com/office/drawing/2014/main" val="1966257433"/>
                  </a:ext>
                </a:extLst>
              </a:tr>
              <a:tr h="880747">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it-IT" sz="1700" dirty="0">
                          <a:gradFill>
                            <a:gsLst>
                              <a:gs pos="0">
                                <a:srgbClr val="FFFFFF"/>
                              </a:gs>
                              <a:gs pos="100000">
                                <a:srgbClr val="FFFFFF"/>
                              </a:gs>
                            </a:gsLst>
                            <a:lin ang="5400000" scaled="0"/>
                          </a:gradFill>
                          <a:ea typeface="Segoe UI" pitchFamily="34" charset="0"/>
                          <a:cs typeface="Segoe UI" pitchFamily="34" charset="0"/>
                        </a:rPr>
                        <a:t>Azure IoT </a:t>
                      </a:r>
                      <a:endParaRPr lang="en-US" sz="1700" dirty="0"/>
                    </a:p>
                  </a:txBody>
                  <a:tcPr marL="91427" marR="91427" marT="182854" marB="45713">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noFill/>
                      <a:prstDash val="solid"/>
                      <a:round/>
                      <a:headEnd type="none" w="med" len="med"/>
                      <a:tailEnd type="none" w="med" len="med"/>
                    </a:lnB>
                    <a:solidFill>
                      <a:schemeClr val="accent4"/>
                    </a:solidFill>
                  </a:tcPr>
                </a:tc>
                <a:extLst>
                  <a:ext uri="{0D108BD9-81ED-4DB2-BD59-A6C34878D82A}">
                    <a16:rowId xmlns:a16="http://schemas.microsoft.com/office/drawing/2014/main" val="1029702615"/>
                  </a:ext>
                </a:extLst>
              </a:tr>
            </a:tbl>
          </a:graphicData>
        </a:graphic>
      </p:graphicFrame>
      <p:sp>
        <p:nvSpPr>
          <p:cNvPr id="2" name="Rectangle 1"/>
          <p:cNvSpPr/>
          <p:nvPr/>
        </p:nvSpPr>
        <p:spPr bwMode="auto">
          <a:xfrm>
            <a:off x="5380809" y="3116661"/>
            <a:ext cx="1752600" cy="1371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GB" sz="2000" dirty="0">
                <a:gradFill>
                  <a:gsLst>
                    <a:gs pos="0">
                      <a:srgbClr val="FFFFFF"/>
                    </a:gs>
                    <a:gs pos="100000">
                      <a:srgbClr val="FFFFFF"/>
                    </a:gs>
                  </a:gsLst>
                  <a:lin ang="5400000" scaled="0"/>
                </a:gradFill>
                <a:ea typeface="Segoe UI" pitchFamily="34" charset="0"/>
                <a:cs typeface="Segoe UI" pitchFamily="34" charset="0"/>
              </a:rPr>
              <a:t>Business edition</a:t>
            </a:r>
          </a:p>
        </p:txBody>
      </p:sp>
      <p:sp>
        <p:nvSpPr>
          <p:cNvPr id="45" name="Rectangle 44"/>
          <p:cNvSpPr/>
          <p:nvPr/>
        </p:nvSpPr>
        <p:spPr bwMode="auto">
          <a:xfrm>
            <a:off x="7477090" y="3116661"/>
            <a:ext cx="1752600" cy="1371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GB" sz="2000" dirty="0">
                <a:gradFill>
                  <a:gsLst>
                    <a:gs pos="0">
                      <a:srgbClr val="FFFFFF"/>
                    </a:gs>
                    <a:gs pos="100000">
                      <a:srgbClr val="FFFFFF"/>
                    </a:gs>
                  </a:gsLst>
                  <a:lin ang="5400000" scaled="0"/>
                </a:gradFill>
                <a:ea typeface="Segoe UI" pitchFamily="34" charset="0"/>
                <a:cs typeface="Segoe UI" pitchFamily="34" charset="0"/>
              </a:rPr>
              <a:t>Enterprise</a:t>
            </a:r>
          </a:p>
          <a:p>
            <a:pPr algn="ctr" defTabSz="932472" fontAlgn="base">
              <a:lnSpc>
                <a:spcPct val="90000"/>
              </a:lnSpc>
              <a:spcBef>
                <a:spcPct val="0"/>
              </a:spcBef>
              <a:spcAft>
                <a:spcPct val="0"/>
              </a:spcAft>
            </a:pPr>
            <a:r>
              <a:rPr lang="en-GB" sz="2000" dirty="0">
                <a:gradFill>
                  <a:gsLst>
                    <a:gs pos="0">
                      <a:srgbClr val="FFFFFF"/>
                    </a:gs>
                    <a:gs pos="100000">
                      <a:srgbClr val="FFFFFF"/>
                    </a:gs>
                  </a:gsLst>
                  <a:lin ang="5400000" scaled="0"/>
                </a:gradFill>
                <a:ea typeface="Segoe UI" pitchFamily="34" charset="0"/>
                <a:cs typeface="Segoe UI" pitchFamily="34" charset="0"/>
              </a:rPr>
              <a:t>edition</a:t>
            </a:r>
          </a:p>
        </p:txBody>
      </p:sp>
    </p:spTree>
    <p:extLst>
      <p:ext uri="{BB962C8B-B14F-4D97-AF65-F5344CB8AC3E}">
        <p14:creationId xmlns:p14="http://schemas.microsoft.com/office/powerpoint/2010/main" val="1941492430"/>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0" y="3695446"/>
            <a:ext cx="12436475" cy="3299079"/>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3" name="Title 2"/>
          <p:cNvSpPr>
            <a:spLocks noGrp="1"/>
          </p:cNvSpPr>
          <p:nvPr>
            <p:ph type="title"/>
          </p:nvPr>
        </p:nvSpPr>
        <p:spPr/>
        <p:txBody>
          <a:bodyPr/>
          <a:lstStyle/>
          <a:p>
            <a:r>
              <a:rPr lang="en-US" dirty="0"/>
              <a:t>Microsoft Dynamics 365 </a:t>
            </a:r>
          </a:p>
        </p:txBody>
      </p:sp>
      <p:sp>
        <p:nvSpPr>
          <p:cNvPr id="15" name="TextBox 14"/>
          <p:cNvSpPr txBox="1"/>
          <p:nvPr/>
        </p:nvSpPr>
        <p:spPr>
          <a:xfrm>
            <a:off x="521702" y="4499743"/>
            <a:ext cx="2743200" cy="1403461"/>
          </a:xfrm>
          <a:prstGeom prst="rect">
            <a:avLst/>
          </a:prstGeom>
          <a:noFill/>
        </p:spPr>
        <p:txBody>
          <a:bodyPr wrap="square" lIns="182880" tIns="146304" rIns="182880" bIns="146304" rtlCol="0">
            <a:spAutoFit/>
          </a:bodyPr>
          <a:lstStyle>
            <a:defPPr>
              <a:defRPr lang="en-US"/>
            </a:defPPr>
            <a:lvl1pPr>
              <a:lnSpc>
                <a:spcPct val="90000"/>
              </a:lnSpc>
              <a:defRPr sz="1600">
                <a:gradFill>
                  <a:gsLst>
                    <a:gs pos="0">
                      <a:srgbClr val="FFFFFF"/>
                    </a:gs>
                    <a:gs pos="100000">
                      <a:srgbClr val="FFFFFF"/>
                    </a:gs>
                  </a:gsLst>
                  <a:lin ang="5400000" scaled="0"/>
                </a:gradFill>
              </a:defRPr>
            </a:lvl1pPr>
          </a:lstStyle>
          <a:p>
            <a:pPr algn="ctr"/>
            <a:r>
              <a:rPr lang="en-US" sz="2000" dirty="0">
                <a:solidFill>
                  <a:schemeClr val="bg1"/>
                </a:solidFill>
                <a:latin typeface="Segoe UI Semilight" panose="020B0402040204020203" pitchFamily="34" charset="0"/>
                <a:cs typeface="Segoe UI Semilight" panose="020B0402040204020203" pitchFamily="34" charset="0"/>
              </a:rPr>
              <a:t>Start with the right fit for your business &amp; grow at your own pace in the cloud</a:t>
            </a:r>
          </a:p>
        </p:txBody>
      </p:sp>
      <p:sp>
        <p:nvSpPr>
          <p:cNvPr id="43" name="TextBox 42"/>
          <p:cNvSpPr txBox="1"/>
          <p:nvPr/>
        </p:nvSpPr>
        <p:spPr>
          <a:xfrm>
            <a:off x="3335017" y="4499743"/>
            <a:ext cx="2743200" cy="1957459"/>
          </a:xfrm>
          <a:prstGeom prst="rect">
            <a:avLst/>
          </a:prstGeom>
          <a:noFill/>
        </p:spPr>
        <p:txBody>
          <a:bodyPr wrap="square" lIns="182880" tIns="146304" rIns="182880" bIns="146304" rtlCol="0">
            <a:spAutoFit/>
          </a:bodyPr>
          <a:lstStyle>
            <a:defPPr>
              <a:defRPr lang="en-US"/>
            </a:defPPr>
            <a:lvl1pPr>
              <a:lnSpc>
                <a:spcPct val="90000"/>
              </a:lnSpc>
              <a:defRPr sz="1600">
                <a:gradFill>
                  <a:gsLst>
                    <a:gs pos="0">
                      <a:srgbClr val="FFFFFF"/>
                    </a:gs>
                    <a:gs pos="100000">
                      <a:srgbClr val="FFFFFF"/>
                    </a:gs>
                  </a:gsLst>
                  <a:lin ang="5400000" scaled="0"/>
                </a:gradFill>
              </a:defRPr>
            </a:lvl1pPr>
          </a:lstStyle>
          <a:p>
            <a:pPr algn="ctr"/>
            <a:r>
              <a:rPr lang="en-US" sz="2000" dirty="0">
                <a:solidFill>
                  <a:schemeClr val="bg1"/>
                </a:solidFill>
                <a:latin typeface="Segoe UI Semilight" panose="020B0402040204020203" pitchFamily="34" charset="0"/>
                <a:cs typeface="Segoe UI Semilight" panose="020B0402040204020203" pitchFamily="34" charset="0"/>
              </a:rPr>
              <a:t>Empower employees by surfacing business process capabilities within the productivity tools they use every day</a:t>
            </a:r>
          </a:p>
        </p:txBody>
      </p:sp>
      <p:sp>
        <p:nvSpPr>
          <p:cNvPr id="21" name="TextBox 20"/>
          <p:cNvSpPr txBox="1">
            <a:spLocks noChangeAspect="1"/>
          </p:cNvSpPr>
          <p:nvPr/>
        </p:nvSpPr>
        <p:spPr>
          <a:xfrm>
            <a:off x="830428" y="2279887"/>
            <a:ext cx="2073578" cy="664797"/>
          </a:xfrm>
          <a:prstGeom prst="rect">
            <a:avLst/>
          </a:prstGeom>
          <a:noFill/>
        </p:spPr>
        <p:txBody>
          <a:bodyPr wrap="square" lIns="0" tIns="0" rIns="0" bIns="0" rtlCol="0">
            <a:spAutoFit/>
          </a:bodyPr>
          <a:lstStyle>
            <a:defPPr>
              <a:defRPr lang="en-US"/>
            </a:defPPr>
            <a:lvl1pPr>
              <a:lnSpc>
                <a:spcPct val="90000"/>
              </a:lnSpc>
              <a:defRPr sz="1600">
                <a:gradFill>
                  <a:gsLst>
                    <a:gs pos="0">
                      <a:srgbClr val="FFFFFF"/>
                    </a:gs>
                    <a:gs pos="100000">
                      <a:srgbClr val="FFFFFF"/>
                    </a:gs>
                  </a:gsLst>
                  <a:lin ang="5400000" scaled="0"/>
                </a:gradFill>
              </a:defRPr>
            </a:lvl1pPr>
          </a:lstStyle>
          <a:p>
            <a:pPr algn="ctr"/>
            <a:r>
              <a:rPr lang="en-US" sz="2400" dirty="0">
                <a:solidFill>
                  <a:schemeClr val="accent3"/>
                </a:solidFill>
                <a:latin typeface="+mj-lt"/>
                <a:cs typeface="Segoe UI Semilight" panose="020B0402040204020203" pitchFamily="34" charset="0"/>
              </a:rPr>
              <a:t>Start with what </a:t>
            </a:r>
            <a:br>
              <a:rPr lang="en-US" sz="2400" dirty="0">
                <a:solidFill>
                  <a:schemeClr val="accent3"/>
                </a:solidFill>
                <a:latin typeface="+mj-lt"/>
                <a:cs typeface="Segoe UI Semilight" panose="020B0402040204020203" pitchFamily="34" charset="0"/>
              </a:rPr>
            </a:br>
            <a:r>
              <a:rPr lang="en-US" sz="2400" dirty="0">
                <a:solidFill>
                  <a:schemeClr val="accent3"/>
                </a:solidFill>
                <a:latin typeface="+mj-lt"/>
                <a:cs typeface="Segoe UI Semilight" panose="020B0402040204020203" pitchFamily="34" charset="0"/>
              </a:rPr>
              <a:t>you need</a:t>
            </a:r>
          </a:p>
        </p:txBody>
      </p:sp>
      <p:sp>
        <p:nvSpPr>
          <p:cNvPr id="22" name="TextBox 21"/>
          <p:cNvSpPr txBox="1"/>
          <p:nvPr/>
        </p:nvSpPr>
        <p:spPr>
          <a:xfrm>
            <a:off x="3402062" y="2279887"/>
            <a:ext cx="2609111" cy="664797"/>
          </a:xfrm>
          <a:prstGeom prst="rect">
            <a:avLst/>
          </a:prstGeom>
          <a:noFill/>
        </p:spPr>
        <p:txBody>
          <a:bodyPr wrap="square" lIns="0" tIns="0" rIns="0" bIns="0" rtlCol="0">
            <a:spAutoFit/>
          </a:bodyPr>
          <a:lstStyle>
            <a:defPPr>
              <a:defRPr lang="en-US"/>
            </a:defPPr>
            <a:lvl1pPr>
              <a:lnSpc>
                <a:spcPct val="90000"/>
              </a:lnSpc>
              <a:defRPr sz="1600">
                <a:gradFill>
                  <a:gsLst>
                    <a:gs pos="0">
                      <a:srgbClr val="FFFFFF"/>
                    </a:gs>
                    <a:gs pos="100000">
                      <a:srgbClr val="FFFFFF"/>
                    </a:gs>
                  </a:gsLst>
                  <a:lin ang="5400000" scaled="0"/>
                </a:gradFill>
              </a:defRPr>
            </a:lvl1pPr>
          </a:lstStyle>
          <a:p>
            <a:pPr algn="ctr"/>
            <a:r>
              <a:rPr lang="en-US" sz="2400" dirty="0">
                <a:solidFill>
                  <a:schemeClr val="accent3"/>
                </a:solidFill>
                <a:latin typeface="+mj-lt"/>
                <a:cs typeface="Segoe UI Semilight" panose="020B0402040204020203" pitchFamily="34" charset="0"/>
              </a:rPr>
              <a:t>Productivity where </a:t>
            </a:r>
            <a:br>
              <a:rPr lang="en-US" sz="2400" dirty="0">
                <a:solidFill>
                  <a:schemeClr val="accent3"/>
                </a:solidFill>
                <a:latin typeface="+mj-lt"/>
                <a:cs typeface="Segoe UI Semilight" panose="020B0402040204020203" pitchFamily="34" charset="0"/>
              </a:rPr>
            </a:br>
            <a:r>
              <a:rPr lang="en-US" sz="2400" dirty="0">
                <a:solidFill>
                  <a:schemeClr val="accent3"/>
                </a:solidFill>
                <a:latin typeface="+mj-lt"/>
                <a:cs typeface="Segoe UI Semilight" panose="020B0402040204020203" pitchFamily="34" charset="0"/>
              </a:rPr>
              <a:t>you need it</a:t>
            </a:r>
          </a:p>
        </p:txBody>
      </p:sp>
      <p:sp>
        <p:nvSpPr>
          <p:cNvPr id="23" name="TextBox 22"/>
          <p:cNvSpPr txBox="1"/>
          <p:nvPr/>
        </p:nvSpPr>
        <p:spPr>
          <a:xfrm>
            <a:off x="6283203" y="4499743"/>
            <a:ext cx="2895600" cy="1403461"/>
          </a:xfrm>
          <a:prstGeom prst="rect">
            <a:avLst/>
          </a:prstGeom>
          <a:noFill/>
        </p:spPr>
        <p:txBody>
          <a:bodyPr wrap="square" lIns="182880" tIns="146304" rIns="182880" bIns="146304" rtlCol="0">
            <a:spAutoFit/>
          </a:bodyPr>
          <a:lstStyle>
            <a:defPPr>
              <a:defRPr lang="en-US"/>
            </a:defPPr>
            <a:lvl1pPr>
              <a:lnSpc>
                <a:spcPct val="90000"/>
              </a:lnSpc>
              <a:defRPr sz="1600">
                <a:gradFill>
                  <a:gsLst>
                    <a:gs pos="0">
                      <a:srgbClr val="FFFFFF"/>
                    </a:gs>
                    <a:gs pos="100000">
                      <a:srgbClr val="FFFFFF"/>
                    </a:gs>
                  </a:gsLst>
                  <a:lin ang="5400000" scaled="0"/>
                </a:gradFill>
              </a:defRPr>
            </a:lvl1pPr>
          </a:lstStyle>
          <a:p>
            <a:pPr algn="ctr"/>
            <a:r>
              <a:rPr lang="en-US" sz="2000" dirty="0">
                <a:solidFill>
                  <a:schemeClr val="bg1"/>
                </a:solidFill>
                <a:latin typeface="Segoe UI Semilight" panose="020B0402040204020203" pitchFamily="34" charset="0"/>
                <a:cs typeface="Segoe UI Semilight" panose="020B0402040204020203" pitchFamily="34" charset="0"/>
              </a:rPr>
              <a:t>Guide employees to optimal outcomes with intelligence embedded in processes</a:t>
            </a:r>
          </a:p>
        </p:txBody>
      </p:sp>
      <p:sp>
        <p:nvSpPr>
          <p:cNvPr id="24" name="TextBox 23"/>
          <p:cNvSpPr txBox="1"/>
          <p:nvPr/>
        </p:nvSpPr>
        <p:spPr>
          <a:xfrm>
            <a:off x="6789737" y="2279887"/>
            <a:ext cx="1752600" cy="664797"/>
          </a:xfrm>
          <a:prstGeom prst="rect">
            <a:avLst/>
          </a:prstGeom>
          <a:noFill/>
        </p:spPr>
        <p:txBody>
          <a:bodyPr wrap="square" lIns="0" tIns="0" rIns="0" bIns="0" rtlCol="0">
            <a:spAutoFit/>
          </a:bodyPr>
          <a:lstStyle>
            <a:defPPr>
              <a:defRPr lang="en-US"/>
            </a:defPPr>
            <a:lvl1pPr>
              <a:lnSpc>
                <a:spcPct val="90000"/>
              </a:lnSpc>
              <a:defRPr sz="1600">
                <a:gradFill>
                  <a:gsLst>
                    <a:gs pos="0">
                      <a:srgbClr val="FFFFFF"/>
                    </a:gs>
                    <a:gs pos="100000">
                      <a:srgbClr val="FFFFFF"/>
                    </a:gs>
                  </a:gsLst>
                  <a:lin ang="5400000" scaled="0"/>
                </a:gradFill>
              </a:defRPr>
            </a:lvl1pPr>
          </a:lstStyle>
          <a:p>
            <a:pPr algn="ctr"/>
            <a:r>
              <a:rPr lang="en-US" sz="2400" dirty="0">
                <a:solidFill>
                  <a:schemeClr val="accent3"/>
                </a:solidFill>
                <a:latin typeface="+mj-lt"/>
                <a:cs typeface="Segoe UI Semilight" panose="020B0402040204020203" pitchFamily="34" charset="0"/>
              </a:rPr>
              <a:t>Intelligence </a:t>
            </a:r>
            <a:br>
              <a:rPr lang="en-US" sz="2400" dirty="0">
                <a:solidFill>
                  <a:schemeClr val="accent3"/>
                </a:solidFill>
                <a:latin typeface="+mj-lt"/>
                <a:cs typeface="Segoe UI Semilight" panose="020B0402040204020203" pitchFamily="34" charset="0"/>
              </a:rPr>
            </a:br>
            <a:r>
              <a:rPr lang="en-US" sz="2400" dirty="0">
                <a:solidFill>
                  <a:schemeClr val="accent3"/>
                </a:solidFill>
                <a:latin typeface="+mj-lt"/>
                <a:cs typeface="Segoe UI Semilight" panose="020B0402040204020203" pitchFamily="34" charset="0"/>
              </a:rPr>
              <a:t>built-in </a:t>
            </a:r>
          </a:p>
        </p:txBody>
      </p:sp>
      <p:sp>
        <p:nvSpPr>
          <p:cNvPr id="38" name="TextBox 37"/>
          <p:cNvSpPr txBox="1"/>
          <p:nvPr/>
        </p:nvSpPr>
        <p:spPr>
          <a:xfrm>
            <a:off x="9113837" y="4499743"/>
            <a:ext cx="2895600" cy="1403461"/>
          </a:xfrm>
          <a:prstGeom prst="rect">
            <a:avLst/>
          </a:prstGeom>
          <a:noFill/>
        </p:spPr>
        <p:txBody>
          <a:bodyPr wrap="square" lIns="182880" tIns="146304" rIns="182880" bIns="146304" rtlCol="0">
            <a:spAutoFit/>
          </a:bodyPr>
          <a:lstStyle>
            <a:defPPr>
              <a:defRPr lang="en-US"/>
            </a:defPPr>
            <a:lvl1pPr>
              <a:lnSpc>
                <a:spcPct val="90000"/>
              </a:lnSpc>
              <a:defRPr sz="1600">
                <a:gradFill>
                  <a:gsLst>
                    <a:gs pos="0">
                      <a:srgbClr val="FFFFFF"/>
                    </a:gs>
                    <a:gs pos="100000">
                      <a:srgbClr val="FFFFFF"/>
                    </a:gs>
                  </a:gsLst>
                  <a:lin ang="5400000" scaled="0"/>
                </a:gradFill>
              </a:defRPr>
            </a:lvl1pPr>
          </a:lstStyle>
          <a:p>
            <a:pPr algn="ctr"/>
            <a:r>
              <a:rPr lang="en-US" sz="2000" dirty="0">
                <a:solidFill>
                  <a:schemeClr val="bg1"/>
                </a:solidFill>
                <a:latin typeface="Segoe UI Semilight" panose="020B0402040204020203" pitchFamily="34" charset="0"/>
                <a:cs typeface="Segoe UI Semilight" panose="020B0402040204020203" pitchFamily="34" charset="0"/>
              </a:rPr>
              <a:t>Stay nimble &amp; adapt in real-time with flexible, extensible applications &amp; platform </a:t>
            </a:r>
          </a:p>
        </p:txBody>
      </p:sp>
      <p:sp>
        <p:nvSpPr>
          <p:cNvPr id="39" name="TextBox 38"/>
          <p:cNvSpPr txBox="1"/>
          <p:nvPr/>
        </p:nvSpPr>
        <p:spPr>
          <a:xfrm>
            <a:off x="9659252" y="2279887"/>
            <a:ext cx="1752600" cy="664797"/>
          </a:xfrm>
          <a:prstGeom prst="rect">
            <a:avLst/>
          </a:prstGeom>
          <a:noFill/>
        </p:spPr>
        <p:txBody>
          <a:bodyPr wrap="square" lIns="0" tIns="0" rIns="0" bIns="0" rtlCol="0">
            <a:spAutoFit/>
          </a:bodyPr>
          <a:lstStyle>
            <a:defPPr>
              <a:defRPr lang="en-US"/>
            </a:defPPr>
            <a:lvl1pPr>
              <a:lnSpc>
                <a:spcPct val="90000"/>
              </a:lnSpc>
              <a:defRPr sz="1600">
                <a:gradFill>
                  <a:gsLst>
                    <a:gs pos="0">
                      <a:srgbClr val="FFFFFF"/>
                    </a:gs>
                    <a:gs pos="100000">
                      <a:srgbClr val="FFFFFF"/>
                    </a:gs>
                  </a:gsLst>
                  <a:lin ang="5400000" scaled="0"/>
                </a:gradFill>
              </a:defRPr>
            </a:lvl1pPr>
          </a:lstStyle>
          <a:p>
            <a:pPr algn="ctr"/>
            <a:r>
              <a:rPr lang="en-US" sz="2400" dirty="0">
                <a:solidFill>
                  <a:schemeClr val="accent3"/>
                </a:solidFill>
                <a:latin typeface="+mj-lt"/>
                <a:cs typeface="Segoe UI Semilight" panose="020B0402040204020203" pitchFamily="34" charset="0"/>
              </a:rPr>
              <a:t>Ready for</a:t>
            </a:r>
          </a:p>
          <a:p>
            <a:pPr algn="ctr"/>
            <a:r>
              <a:rPr lang="en-US" sz="2400" dirty="0">
                <a:solidFill>
                  <a:schemeClr val="accent3"/>
                </a:solidFill>
                <a:latin typeface="+mj-lt"/>
                <a:cs typeface="Segoe UI Semilight" panose="020B0402040204020203" pitchFamily="34" charset="0"/>
              </a:rPr>
              <a:t>growth</a:t>
            </a:r>
          </a:p>
        </p:txBody>
      </p:sp>
      <p:grpSp>
        <p:nvGrpSpPr>
          <p:cNvPr id="5" name="Group 4"/>
          <p:cNvGrpSpPr>
            <a:grpSpLocks noChangeAspect="1"/>
          </p:cNvGrpSpPr>
          <p:nvPr/>
        </p:nvGrpSpPr>
        <p:grpSpPr>
          <a:xfrm>
            <a:off x="4020817" y="3094153"/>
            <a:ext cx="1371600" cy="1371600"/>
            <a:chOff x="3642689" y="2894176"/>
            <a:chExt cx="2103097" cy="2103097"/>
          </a:xfrm>
        </p:grpSpPr>
        <p:sp>
          <p:nvSpPr>
            <p:cNvPr id="37" name="Oval 36"/>
            <p:cNvSpPr/>
            <p:nvPr/>
          </p:nvSpPr>
          <p:spPr bwMode="auto">
            <a:xfrm>
              <a:off x="3642689" y="2894176"/>
              <a:ext cx="2103097" cy="2103097"/>
            </a:xfrm>
            <a:prstGeom prst="ellipse">
              <a:avLst/>
            </a:prstGeom>
            <a:solidFill>
              <a:schemeClr val="accent3"/>
            </a:solid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none" lIns="182854" tIns="146283" rIns="182854" bIns="146283" numCol="1" spcCol="0" rtlCol="0" fromWordArt="0" anchor="ctr" anchorCtr="0" forceAA="0" compatLnSpc="1">
              <a:prstTxWarp prst="textNoShape">
                <a:avLst/>
              </a:prstTxWarp>
              <a:noAutofit/>
            </a:bodyPr>
            <a:lstStyle/>
            <a:p>
              <a:pPr algn="ctr" defTabSz="932293" fontAlgn="base">
                <a:lnSpc>
                  <a:spcPct val="90000"/>
                </a:lnSpc>
                <a:spcBef>
                  <a:spcPct val="0"/>
                </a:spcBef>
                <a:spcAft>
                  <a:spcPct val="0"/>
                </a:spcAft>
              </a:pPr>
              <a:endParaRPr lang="en-US" sz="1199" kern="0" dirty="0">
                <a:gradFill>
                  <a:gsLst>
                    <a:gs pos="0">
                      <a:srgbClr val="FFFFFF"/>
                    </a:gs>
                    <a:gs pos="100000">
                      <a:srgbClr val="FFFFFF"/>
                    </a:gs>
                  </a:gsLst>
                  <a:lin ang="5400000" scaled="0"/>
                </a:gradFill>
                <a:ea typeface="Segoe UI" pitchFamily="34" charset="0"/>
                <a:cs typeface="Segoe UI" pitchFamily="34" charset="0"/>
              </a:endParaRPr>
            </a:p>
          </p:txBody>
        </p:sp>
        <p:sp>
          <p:nvSpPr>
            <p:cNvPr id="74" name="Freeform 12"/>
            <p:cNvSpPr>
              <a:spLocks/>
            </p:cNvSpPr>
            <p:nvPr/>
          </p:nvSpPr>
          <p:spPr bwMode="auto">
            <a:xfrm>
              <a:off x="4988502" y="3664182"/>
              <a:ext cx="543935" cy="590959"/>
            </a:xfrm>
            <a:custGeom>
              <a:avLst/>
              <a:gdLst>
                <a:gd name="T0" fmla="*/ 156 w 240"/>
                <a:gd name="T1" fmla="*/ 0 h 270"/>
                <a:gd name="T2" fmla="*/ 0 w 240"/>
                <a:gd name="T3" fmla="*/ 0 h 270"/>
                <a:gd name="T4" fmla="*/ 84 w 240"/>
                <a:gd name="T5" fmla="*/ 134 h 270"/>
                <a:gd name="T6" fmla="*/ 0 w 240"/>
                <a:gd name="T7" fmla="*/ 270 h 270"/>
                <a:gd name="T8" fmla="*/ 156 w 240"/>
                <a:gd name="T9" fmla="*/ 270 h 270"/>
                <a:gd name="T10" fmla="*/ 240 w 240"/>
                <a:gd name="T11" fmla="*/ 134 h 270"/>
                <a:gd name="T12" fmla="*/ 156 w 240"/>
                <a:gd name="T13" fmla="*/ 0 h 270"/>
              </a:gdLst>
              <a:ahLst/>
              <a:cxnLst>
                <a:cxn ang="0">
                  <a:pos x="T0" y="T1"/>
                </a:cxn>
                <a:cxn ang="0">
                  <a:pos x="T2" y="T3"/>
                </a:cxn>
                <a:cxn ang="0">
                  <a:pos x="T4" y="T5"/>
                </a:cxn>
                <a:cxn ang="0">
                  <a:pos x="T6" y="T7"/>
                </a:cxn>
                <a:cxn ang="0">
                  <a:pos x="T8" y="T9"/>
                </a:cxn>
                <a:cxn ang="0">
                  <a:pos x="T10" y="T11"/>
                </a:cxn>
                <a:cxn ang="0">
                  <a:pos x="T12" y="T13"/>
                </a:cxn>
              </a:cxnLst>
              <a:rect l="0" t="0" r="r" b="b"/>
              <a:pathLst>
                <a:path w="240" h="270">
                  <a:moveTo>
                    <a:pt x="156" y="0"/>
                  </a:moveTo>
                  <a:lnTo>
                    <a:pt x="0" y="0"/>
                  </a:lnTo>
                  <a:lnTo>
                    <a:pt x="84" y="134"/>
                  </a:lnTo>
                  <a:lnTo>
                    <a:pt x="0" y="270"/>
                  </a:lnTo>
                  <a:lnTo>
                    <a:pt x="156" y="270"/>
                  </a:lnTo>
                  <a:lnTo>
                    <a:pt x="240" y="134"/>
                  </a:lnTo>
                  <a:lnTo>
                    <a:pt x="156" y="0"/>
                  </a:lnTo>
                  <a:close/>
                </a:path>
              </a:pathLst>
            </a:custGeom>
            <a:noFill/>
            <a:ln w="25400">
              <a:solidFill>
                <a:srgbClr val="FFFFFF"/>
              </a:solidFill>
            </a:ln>
            <a:extLst/>
          </p:spPr>
          <p:txBody>
            <a:bodyPr vert="horz" wrap="square" lIns="91440" tIns="45720" rIns="91440" bIns="45720" numCol="1" anchor="t" anchorCtr="0" compatLnSpc="1">
              <a:prstTxWarp prst="textNoShape">
                <a:avLst/>
              </a:prstTxWarp>
            </a:bodyPr>
            <a:lstStyle/>
            <a:p>
              <a:endParaRPr lang="en-US">
                <a:solidFill>
                  <a:srgbClr val="292929"/>
                </a:solidFill>
              </a:endParaRPr>
            </a:p>
          </p:txBody>
        </p:sp>
        <p:sp>
          <p:nvSpPr>
            <p:cNvPr id="75" name="Freeform 13"/>
            <p:cNvSpPr>
              <a:spLocks/>
            </p:cNvSpPr>
            <p:nvPr/>
          </p:nvSpPr>
          <p:spPr bwMode="auto">
            <a:xfrm>
              <a:off x="4481273" y="3664182"/>
              <a:ext cx="543935" cy="590959"/>
            </a:xfrm>
            <a:custGeom>
              <a:avLst/>
              <a:gdLst>
                <a:gd name="T0" fmla="*/ 156 w 240"/>
                <a:gd name="T1" fmla="*/ 0 h 270"/>
                <a:gd name="T2" fmla="*/ 0 w 240"/>
                <a:gd name="T3" fmla="*/ 0 h 270"/>
                <a:gd name="T4" fmla="*/ 84 w 240"/>
                <a:gd name="T5" fmla="*/ 134 h 270"/>
                <a:gd name="T6" fmla="*/ 0 w 240"/>
                <a:gd name="T7" fmla="*/ 270 h 270"/>
                <a:gd name="T8" fmla="*/ 156 w 240"/>
                <a:gd name="T9" fmla="*/ 270 h 270"/>
                <a:gd name="T10" fmla="*/ 240 w 240"/>
                <a:gd name="T11" fmla="*/ 134 h 270"/>
                <a:gd name="T12" fmla="*/ 156 w 240"/>
                <a:gd name="T13" fmla="*/ 0 h 270"/>
              </a:gdLst>
              <a:ahLst/>
              <a:cxnLst>
                <a:cxn ang="0">
                  <a:pos x="T0" y="T1"/>
                </a:cxn>
                <a:cxn ang="0">
                  <a:pos x="T2" y="T3"/>
                </a:cxn>
                <a:cxn ang="0">
                  <a:pos x="T4" y="T5"/>
                </a:cxn>
                <a:cxn ang="0">
                  <a:pos x="T6" y="T7"/>
                </a:cxn>
                <a:cxn ang="0">
                  <a:pos x="T8" y="T9"/>
                </a:cxn>
                <a:cxn ang="0">
                  <a:pos x="T10" y="T11"/>
                </a:cxn>
                <a:cxn ang="0">
                  <a:pos x="T12" y="T13"/>
                </a:cxn>
              </a:cxnLst>
              <a:rect l="0" t="0" r="r" b="b"/>
              <a:pathLst>
                <a:path w="240" h="270">
                  <a:moveTo>
                    <a:pt x="156" y="0"/>
                  </a:moveTo>
                  <a:lnTo>
                    <a:pt x="0" y="0"/>
                  </a:lnTo>
                  <a:lnTo>
                    <a:pt x="84" y="134"/>
                  </a:lnTo>
                  <a:lnTo>
                    <a:pt x="0" y="270"/>
                  </a:lnTo>
                  <a:lnTo>
                    <a:pt x="156" y="270"/>
                  </a:lnTo>
                  <a:lnTo>
                    <a:pt x="240" y="134"/>
                  </a:lnTo>
                  <a:lnTo>
                    <a:pt x="156" y="0"/>
                  </a:lnTo>
                  <a:close/>
                </a:path>
              </a:pathLst>
            </a:custGeom>
            <a:noFill/>
            <a:ln w="25400">
              <a:solidFill>
                <a:srgbClr val="FFFFFF"/>
              </a:solidFill>
            </a:ln>
            <a:extLst/>
          </p:spPr>
          <p:txBody>
            <a:bodyPr vert="horz" wrap="square" lIns="91440" tIns="45720" rIns="91440" bIns="45720" numCol="1" anchor="t" anchorCtr="0" compatLnSpc="1">
              <a:prstTxWarp prst="textNoShape">
                <a:avLst/>
              </a:prstTxWarp>
            </a:bodyPr>
            <a:lstStyle/>
            <a:p>
              <a:endParaRPr lang="en-US">
                <a:solidFill>
                  <a:srgbClr val="292929"/>
                </a:solidFill>
              </a:endParaRPr>
            </a:p>
          </p:txBody>
        </p:sp>
        <p:sp>
          <p:nvSpPr>
            <p:cNvPr id="79" name="Freeform 14"/>
            <p:cNvSpPr>
              <a:spLocks/>
            </p:cNvSpPr>
            <p:nvPr/>
          </p:nvSpPr>
          <p:spPr bwMode="auto">
            <a:xfrm>
              <a:off x="3958408" y="3664182"/>
              <a:ext cx="543935" cy="590959"/>
            </a:xfrm>
            <a:custGeom>
              <a:avLst/>
              <a:gdLst>
                <a:gd name="T0" fmla="*/ 156 w 240"/>
                <a:gd name="T1" fmla="*/ 0 h 270"/>
                <a:gd name="T2" fmla="*/ 0 w 240"/>
                <a:gd name="T3" fmla="*/ 0 h 270"/>
                <a:gd name="T4" fmla="*/ 84 w 240"/>
                <a:gd name="T5" fmla="*/ 134 h 270"/>
                <a:gd name="T6" fmla="*/ 0 w 240"/>
                <a:gd name="T7" fmla="*/ 270 h 270"/>
                <a:gd name="T8" fmla="*/ 156 w 240"/>
                <a:gd name="T9" fmla="*/ 270 h 270"/>
                <a:gd name="T10" fmla="*/ 240 w 240"/>
                <a:gd name="T11" fmla="*/ 134 h 270"/>
                <a:gd name="T12" fmla="*/ 156 w 240"/>
                <a:gd name="T13" fmla="*/ 0 h 270"/>
              </a:gdLst>
              <a:ahLst/>
              <a:cxnLst>
                <a:cxn ang="0">
                  <a:pos x="T0" y="T1"/>
                </a:cxn>
                <a:cxn ang="0">
                  <a:pos x="T2" y="T3"/>
                </a:cxn>
                <a:cxn ang="0">
                  <a:pos x="T4" y="T5"/>
                </a:cxn>
                <a:cxn ang="0">
                  <a:pos x="T6" y="T7"/>
                </a:cxn>
                <a:cxn ang="0">
                  <a:pos x="T8" y="T9"/>
                </a:cxn>
                <a:cxn ang="0">
                  <a:pos x="T10" y="T11"/>
                </a:cxn>
                <a:cxn ang="0">
                  <a:pos x="T12" y="T13"/>
                </a:cxn>
              </a:cxnLst>
              <a:rect l="0" t="0" r="r" b="b"/>
              <a:pathLst>
                <a:path w="240" h="270">
                  <a:moveTo>
                    <a:pt x="156" y="0"/>
                  </a:moveTo>
                  <a:lnTo>
                    <a:pt x="0" y="0"/>
                  </a:lnTo>
                  <a:lnTo>
                    <a:pt x="84" y="134"/>
                  </a:lnTo>
                  <a:lnTo>
                    <a:pt x="0" y="270"/>
                  </a:lnTo>
                  <a:lnTo>
                    <a:pt x="156" y="270"/>
                  </a:lnTo>
                  <a:lnTo>
                    <a:pt x="240" y="134"/>
                  </a:lnTo>
                  <a:lnTo>
                    <a:pt x="156" y="0"/>
                  </a:lnTo>
                  <a:close/>
                </a:path>
              </a:pathLst>
            </a:custGeom>
            <a:noFill/>
            <a:ln w="25400">
              <a:solidFill>
                <a:srgbClr val="FFFFFF"/>
              </a:solidFill>
            </a:ln>
            <a:extLst/>
          </p:spPr>
          <p:txBody>
            <a:bodyPr vert="horz" wrap="square" lIns="91440" tIns="45720" rIns="91440" bIns="45720" numCol="1" anchor="t" anchorCtr="0" compatLnSpc="1">
              <a:prstTxWarp prst="textNoShape">
                <a:avLst/>
              </a:prstTxWarp>
            </a:bodyPr>
            <a:lstStyle/>
            <a:p>
              <a:endParaRPr lang="en-US">
                <a:solidFill>
                  <a:srgbClr val="292929"/>
                </a:solidFill>
              </a:endParaRPr>
            </a:p>
          </p:txBody>
        </p:sp>
      </p:grpSp>
      <p:grpSp>
        <p:nvGrpSpPr>
          <p:cNvPr id="4" name="Group 3"/>
          <p:cNvGrpSpPr>
            <a:grpSpLocks noChangeAspect="1"/>
          </p:cNvGrpSpPr>
          <p:nvPr/>
        </p:nvGrpSpPr>
        <p:grpSpPr>
          <a:xfrm>
            <a:off x="1181417" y="3083134"/>
            <a:ext cx="1371600" cy="1371600"/>
            <a:chOff x="563058" y="2894176"/>
            <a:chExt cx="2103097" cy="2103097"/>
          </a:xfrm>
        </p:grpSpPr>
        <p:sp>
          <p:nvSpPr>
            <p:cNvPr id="31" name="Oval 30"/>
            <p:cNvSpPr/>
            <p:nvPr/>
          </p:nvSpPr>
          <p:spPr bwMode="auto">
            <a:xfrm>
              <a:off x="563058" y="2894176"/>
              <a:ext cx="2103097" cy="2103097"/>
            </a:xfrm>
            <a:prstGeom prst="ellipse">
              <a:avLst/>
            </a:prstGeom>
            <a:solidFill>
              <a:schemeClr val="accent3"/>
            </a:solid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none" lIns="182854" tIns="146283" rIns="182854" bIns="146283" numCol="1" spcCol="0" rtlCol="0" fromWordArt="0" anchor="ctr" anchorCtr="0" forceAA="0" compatLnSpc="1">
              <a:prstTxWarp prst="textNoShape">
                <a:avLst/>
              </a:prstTxWarp>
              <a:noAutofit/>
            </a:bodyPr>
            <a:lstStyle/>
            <a:p>
              <a:pPr algn="ctr" defTabSz="932293" fontAlgn="base">
                <a:lnSpc>
                  <a:spcPct val="90000"/>
                </a:lnSpc>
                <a:spcBef>
                  <a:spcPct val="0"/>
                </a:spcBef>
                <a:spcAft>
                  <a:spcPct val="0"/>
                </a:spcAft>
              </a:pPr>
              <a:endParaRPr lang="en-US" sz="1199" kern="0" dirty="0">
                <a:gradFill>
                  <a:gsLst>
                    <a:gs pos="0">
                      <a:srgbClr val="FFFFFF"/>
                    </a:gs>
                    <a:gs pos="100000">
                      <a:srgbClr val="FFFFFF"/>
                    </a:gs>
                  </a:gsLst>
                  <a:lin ang="5400000" scaled="0"/>
                </a:gradFill>
                <a:ea typeface="Segoe UI" pitchFamily="34" charset="0"/>
                <a:cs typeface="Segoe UI" pitchFamily="34" charset="0"/>
              </a:endParaRPr>
            </a:p>
          </p:txBody>
        </p:sp>
        <p:grpSp>
          <p:nvGrpSpPr>
            <p:cNvPr id="47" name="Group 15"/>
            <p:cNvGrpSpPr>
              <a:grpSpLocks noChangeAspect="1"/>
            </p:cNvGrpSpPr>
            <p:nvPr/>
          </p:nvGrpSpPr>
          <p:grpSpPr bwMode="auto">
            <a:xfrm>
              <a:off x="960437" y="3459997"/>
              <a:ext cx="1264653" cy="1157009"/>
              <a:chOff x="1441" y="-65"/>
              <a:chExt cx="4795" cy="4494"/>
            </a:xfrm>
            <a:noFill/>
          </p:grpSpPr>
          <p:sp>
            <p:nvSpPr>
              <p:cNvPr id="51" name="Freeform 16"/>
              <p:cNvSpPr>
                <a:spLocks/>
              </p:cNvSpPr>
              <p:nvPr/>
            </p:nvSpPr>
            <p:spPr bwMode="auto">
              <a:xfrm>
                <a:off x="1599" y="37"/>
                <a:ext cx="2204" cy="1018"/>
              </a:xfrm>
              <a:custGeom>
                <a:avLst/>
                <a:gdLst>
                  <a:gd name="T0" fmla="*/ 906 w 933"/>
                  <a:gd name="T1" fmla="*/ 137 h 431"/>
                  <a:gd name="T2" fmla="*/ 899 w 933"/>
                  <a:gd name="T3" fmla="*/ 192 h 431"/>
                  <a:gd name="T4" fmla="*/ 287 w 933"/>
                  <a:gd name="T5" fmla="*/ 419 h 431"/>
                  <a:gd name="T6" fmla="*/ 188 w 933"/>
                  <a:gd name="T7" fmla="*/ 398 h 431"/>
                  <a:gd name="T8" fmla="*/ 23 w 933"/>
                  <a:gd name="T9" fmla="*/ 237 h 431"/>
                  <a:gd name="T10" fmla="*/ 38 w 933"/>
                  <a:gd name="T11" fmla="*/ 179 h 431"/>
                  <a:gd name="T12" fmla="*/ 638 w 933"/>
                  <a:gd name="T13" fmla="*/ 9 h 431"/>
                  <a:gd name="T14" fmla="*/ 745 w 933"/>
                  <a:gd name="T15" fmla="*/ 27 h 431"/>
                  <a:gd name="T16" fmla="*/ 906 w 933"/>
                  <a:gd name="T17" fmla="*/ 137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3" h="431">
                    <a:moveTo>
                      <a:pt x="906" y="137"/>
                    </a:moveTo>
                    <a:cubicBezTo>
                      <a:pt x="933" y="156"/>
                      <a:pt x="930" y="180"/>
                      <a:pt x="899" y="192"/>
                    </a:cubicBezTo>
                    <a:cubicBezTo>
                      <a:pt x="287" y="419"/>
                      <a:pt x="287" y="419"/>
                      <a:pt x="287" y="419"/>
                    </a:cubicBezTo>
                    <a:cubicBezTo>
                      <a:pt x="256" y="431"/>
                      <a:pt x="212" y="422"/>
                      <a:pt x="188" y="398"/>
                    </a:cubicBezTo>
                    <a:cubicBezTo>
                      <a:pt x="23" y="237"/>
                      <a:pt x="23" y="237"/>
                      <a:pt x="23" y="237"/>
                    </a:cubicBezTo>
                    <a:cubicBezTo>
                      <a:pt x="0" y="214"/>
                      <a:pt x="6" y="188"/>
                      <a:pt x="38" y="179"/>
                    </a:cubicBezTo>
                    <a:cubicBezTo>
                      <a:pt x="638" y="9"/>
                      <a:pt x="638" y="9"/>
                      <a:pt x="638" y="9"/>
                    </a:cubicBezTo>
                    <a:cubicBezTo>
                      <a:pt x="669" y="0"/>
                      <a:pt x="718" y="8"/>
                      <a:pt x="745" y="27"/>
                    </a:cubicBezTo>
                    <a:lnTo>
                      <a:pt x="906" y="137"/>
                    </a:lnTo>
                    <a:close/>
                  </a:path>
                </a:pathLst>
              </a:custGeom>
              <a:grpFill/>
              <a:ln w="25400">
                <a:solidFill>
                  <a:srgbClr val="FFFFFF"/>
                </a:solidFill>
              </a:ln>
            </p:spPr>
            <p:txBody>
              <a:bodyPr vert="horz" wrap="square" lIns="91427" tIns="45713" rIns="91427" bIns="45713" numCol="1" anchor="t" anchorCtr="0" compatLnSpc="1">
                <a:prstTxWarp prst="textNoShape">
                  <a:avLst/>
                </a:prstTxWarp>
              </a:bodyPr>
              <a:lstStyle/>
              <a:p>
                <a:pPr defTabSz="914009"/>
                <a:endParaRPr lang="en-US" sz="1700"/>
              </a:p>
            </p:txBody>
          </p:sp>
          <p:sp>
            <p:nvSpPr>
              <p:cNvPr id="52" name="Freeform 17"/>
              <p:cNvSpPr>
                <a:spLocks/>
              </p:cNvSpPr>
              <p:nvPr/>
            </p:nvSpPr>
            <p:spPr bwMode="auto">
              <a:xfrm>
                <a:off x="3973" y="-65"/>
                <a:ext cx="2171" cy="1120"/>
              </a:xfrm>
              <a:custGeom>
                <a:avLst/>
                <a:gdLst>
                  <a:gd name="T0" fmla="*/ 743 w 919"/>
                  <a:gd name="T1" fmla="*/ 437 h 474"/>
                  <a:gd name="T2" fmla="*/ 649 w 919"/>
                  <a:gd name="T3" fmla="*/ 462 h 474"/>
                  <a:gd name="T4" fmla="*/ 39 w 919"/>
                  <a:gd name="T5" fmla="*/ 235 h 474"/>
                  <a:gd name="T6" fmla="*/ 21 w 919"/>
                  <a:gd name="T7" fmla="*/ 168 h 474"/>
                  <a:gd name="T8" fmla="*/ 128 w 919"/>
                  <a:gd name="T9" fmla="*/ 39 h 474"/>
                  <a:gd name="T10" fmla="*/ 224 w 919"/>
                  <a:gd name="T11" fmla="*/ 9 h 474"/>
                  <a:gd name="T12" fmla="*/ 878 w 919"/>
                  <a:gd name="T13" fmla="*/ 183 h 474"/>
                  <a:gd name="T14" fmla="*/ 898 w 919"/>
                  <a:gd name="T15" fmla="*/ 245 h 474"/>
                  <a:gd name="T16" fmla="*/ 743 w 919"/>
                  <a:gd name="T17" fmla="*/ 437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19" h="474">
                    <a:moveTo>
                      <a:pt x="743" y="437"/>
                    </a:moveTo>
                    <a:cubicBezTo>
                      <a:pt x="722" y="462"/>
                      <a:pt x="680" y="474"/>
                      <a:pt x="649" y="462"/>
                    </a:cubicBezTo>
                    <a:cubicBezTo>
                      <a:pt x="39" y="235"/>
                      <a:pt x="39" y="235"/>
                      <a:pt x="39" y="235"/>
                    </a:cubicBezTo>
                    <a:cubicBezTo>
                      <a:pt x="8" y="223"/>
                      <a:pt x="0" y="193"/>
                      <a:pt x="21" y="168"/>
                    </a:cubicBezTo>
                    <a:cubicBezTo>
                      <a:pt x="128" y="39"/>
                      <a:pt x="128" y="39"/>
                      <a:pt x="128" y="39"/>
                    </a:cubicBezTo>
                    <a:cubicBezTo>
                      <a:pt x="149" y="14"/>
                      <a:pt x="193" y="0"/>
                      <a:pt x="224" y="9"/>
                    </a:cubicBezTo>
                    <a:cubicBezTo>
                      <a:pt x="878" y="183"/>
                      <a:pt x="878" y="183"/>
                      <a:pt x="878" y="183"/>
                    </a:cubicBezTo>
                    <a:cubicBezTo>
                      <a:pt x="910" y="192"/>
                      <a:pt x="919" y="220"/>
                      <a:pt x="898" y="245"/>
                    </a:cubicBezTo>
                    <a:lnTo>
                      <a:pt x="743" y="437"/>
                    </a:lnTo>
                    <a:close/>
                  </a:path>
                </a:pathLst>
              </a:custGeom>
              <a:grpFill/>
              <a:ln w="25400">
                <a:solidFill>
                  <a:srgbClr val="FFFFFF"/>
                </a:solidFill>
              </a:ln>
            </p:spPr>
            <p:txBody>
              <a:bodyPr vert="horz" wrap="square" lIns="91427" tIns="45713" rIns="91427" bIns="45713" numCol="1" anchor="t" anchorCtr="0" compatLnSpc="1">
                <a:prstTxWarp prst="textNoShape">
                  <a:avLst/>
                </a:prstTxWarp>
              </a:bodyPr>
              <a:lstStyle/>
              <a:p>
                <a:pPr defTabSz="914009"/>
                <a:endParaRPr lang="en-US" sz="1700"/>
              </a:p>
            </p:txBody>
          </p:sp>
          <p:sp>
            <p:nvSpPr>
              <p:cNvPr id="53" name="Freeform 18"/>
              <p:cNvSpPr>
                <a:spLocks/>
              </p:cNvSpPr>
              <p:nvPr/>
            </p:nvSpPr>
            <p:spPr bwMode="auto">
              <a:xfrm>
                <a:off x="3983" y="1142"/>
                <a:ext cx="2253" cy="1385"/>
              </a:xfrm>
              <a:custGeom>
                <a:avLst/>
                <a:gdLst>
                  <a:gd name="T0" fmla="*/ 291 w 954"/>
                  <a:gd name="T1" fmla="*/ 562 h 586"/>
                  <a:gd name="T2" fmla="*/ 393 w 954"/>
                  <a:gd name="T3" fmla="*/ 571 h 586"/>
                  <a:gd name="T4" fmla="*/ 919 w 954"/>
                  <a:gd name="T5" fmla="*/ 304 h 586"/>
                  <a:gd name="T6" fmla="*/ 931 w 954"/>
                  <a:gd name="T7" fmla="*/ 233 h 586"/>
                  <a:gd name="T8" fmla="*/ 743 w 954"/>
                  <a:gd name="T9" fmla="*/ 32 h 586"/>
                  <a:gd name="T10" fmla="*/ 647 w 954"/>
                  <a:gd name="T11" fmla="*/ 13 h 586"/>
                  <a:gd name="T12" fmla="*/ 33 w 954"/>
                  <a:gd name="T13" fmla="*/ 296 h 586"/>
                  <a:gd name="T14" fmla="*/ 26 w 954"/>
                  <a:gd name="T15" fmla="*/ 357 h 586"/>
                  <a:gd name="T16" fmla="*/ 291 w 954"/>
                  <a:gd name="T17" fmla="*/ 562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4" h="586">
                    <a:moveTo>
                      <a:pt x="291" y="562"/>
                    </a:moveTo>
                    <a:cubicBezTo>
                      <a:pt x="318" y="582"/>
                      <a:pt x="363" y="586"/>
                      <a:pt x="393" y="571"/>
                    </a:cubicBezTo>
                    <a:cubicBezTo>
                      <a:pt x="919" y="304"/>
                      <a:pt x="919" y="304"/>
                      <a:pt x="919" y="304"/>
                    </a:cubicBezTo>
                    <a:cubicBezTo>
                      <a:pt x="948" y="289"/>
                      <a:pt x="954" y="257"/>
                      <a:pt x="931" y="233"/>
                    </a:cubicBezTo>
                    <a:cubicBezTo>
                      <a:pt x="743" y="32"/>
                      <a:pt x="743" y="32"/>
                      <a:pt x="743" y="32"/>
                    </a:cubicBezTo>
                    <a:cubicBezTo>
                      <a:pt x="720" y="8"/>
                      <a:pt x="677" y="0"/>
                      <a:pt x="647" y="13"/>
                    </a:cubicBezTo>
                    <a:cubicBezTo>
                      <a:pt x="33" y="296"/>
                      <a:pt x="33" y="296"/>
                      <a:pt x="33" y="296"/>
                    </a:cubicBezTo>
                    <a:cubicBezTo>
                      <a:pt x="3" y="309"/>
                      <a:pt x="0" y="337"/>
                      <a:pt x="26" y="357"/>
                    </a:cubicBezTo>
                    <a:lnTo>
                      <a:pt x="291" y="562"/>
                    </a:lnTo>
                    <a:close/>
                  </a:path>
                </a:pathLst>
              </a:custGeom>
              <a:grpFill/>
              <a:ln w="25400">
                <a:solidFill>
                  <a:srgbClr val="FFFFFF"/>
                </a:solidFill>
              </a:ln>
            </p:spPr>
            <p:txBody>
              <a:bodyPr vert="horz" wrap="square" lIns="91427" tIns="45713" rIns="91427" bIns="45713" numCol="1" anchor="t" anchorCtr="0" compatLnSpc="1">
                <a:prstTxWarp prst="textNoShape">
                  <a:avLst/>
                </a:prstTxWarp>
              </a:bodyPr>
              <a:lstStyle/>
              <a:p>
                <a:pPr defTabSz="914009"/>
                <a:endParaRPr lang="en-US" sz="1700"/>
              </a:p>
            </p:txBody>
          </p:sp>
          <p:sp>
            <p:nvSpPr>
              <p:cNvPr id="58" name="Freeform 19"/>
              <p:cNvSpPr>
                <a:spLocks/>
              </p:cNvSpPr>
              <p:nvPr/>
            </p:nvSpPr>
            <p:spPr bwMode="auto">
              <a:xfrm>
                <a:off x="1441" y="1142"/>
                <a:ext cx="2369" cy="1503"/>
              </a:xfrm>
              <a:custGeom>
                <a:avLst/>
                <a:gdLst>
                  <a:gd name="T0" fmla="*/ 704 w 1003"/>
                  <a:gd name="T1" fmla="*/ 609 h 636"/>
                  <a:gd name="T2" fmla="*/ 607 w 1003"/>
                  <a:gd name="T3" fmla="*/ 619 h 636"/>
                  <a:gd name="T4" fmla="*/ 31 w 1003"/>
                  <a:gd name="T5" fmla="*/ 291 h 636"/>
                  <a:gd name="T6" fmla="*/ 25 w 1003"/>
                  <a:gd name="T7" fmla="*/ 222 h 636"/>
                  <a:gd name="T8" fmla="*/ 252 w 1003"/>
                  <a:gd name="T9" fmla="*/ 27 h 636"/>
                  <a:gd name="T10" fmla="*/ 353 w 1003"/>
                  <a:gd name="T11" fmla="*/ 13 h 636"/>
                  <a:gd name="T12" fmla="*/ 968 w 1003"/>
                  <a:gd name="T13" fmla="*/ 296 h 636"/>
                  <a:gd name="T14" fmla="*/ 978 w 1003"/>
                  <a:gd name="T15" fmla="*/ 361 h 636"/>
                  <a:gd name="T16" fmla="*/ 704 w 1003"/>
                  <a:gd name="T17" fmla="*/ 609 h 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03" h="636">
                    <a:moveTo>
                      <a:pt x="704" y="609"/>
                    </a:moveTo>
                    <a:cubicBezTo>
                      <a:pt x="679" y="631"/>
                      <a:pt x="636" y="636"/>
                      <a:pt x="607" y="619"/>
                    </a:cubicBezTo>
                    <a:cubicBezTo>
                      <a:pt x="31" y="291"/>
                      <a:pt x="31" y="291"/>
                      <a:pt x="31" y="291"/>
                    </a:cubicBezTo>
                    <a:cubicBezTo>
                      <a:pt x="2" y="274"/>
                      <a:pt x="0" y="243"/>
                      <a:pt x="25" y="222"/>
                    </a:cubicBezTo>
                    <a:cubicBezTo>
                      <a:pt x="252" y="27"/>
                      <a:pt x="252" y="27"/>
                      <a:pt x="252" y="27"/>
                    </a:cubicBezTo>
                    <a:cubicBezTo>
                      <a:pt x="278" y="6"/>
                      <a:pt x="323" y="0"/>
                      <a:pt x="353" y="13"/>
                    </a:cubicBezTo>
                    <a:cubicBezTo>
                      <a:pt x="968" y="296"/>
                      <a:pt x="968" y="296"/>
                      <a:pt x="968" y="296"/>
                    </a:cubicBezTo>
                    <a:cubicBezTo>
                      <a:pt x="998" y="309"/>
                      <a:pt x="1003" y="339"/>
                      <a:pt x="978" y="361"/>
                    </a:cubicBezTo>
                    <a:lnTo>
                      <a:pt x="704" y="609"/>
                    </a:lnTo>
                    <a:close/>
                  </a:path>
                </a:pathLst>
              </a:custGeom>
              <a:grpFill/>
              <a:ln w="25400">
                <a:solidFill>
                  <a:srgbClr val="FFFFFF"/>
                </a:solidFill>
              </a:ln>
            </p:spPr>
            <p:txBody>
              <a:bodyPr vert="horz" wrap="square" lIns="91427" tIns="45713" rIns="91427" bIns="45713" numCol="1" anchor="t" anchorCtr="0" compatLnSpc="1">
                <a:prstTxWarp prst="textNoShape">
                  <a:avLst/>
                </a:prstTxWarp>
              </a:bodyPr>
              <a:lstStyle/>
              <a:p>
                <a:pPr defTabSz="914009"/>
                <a:endParaRPr lang="en-US" sz="1700"/>
              </a:p>
            </p:txBody>
          </p:sp>
          <p:sp>
            <p:nvSpPr>
              <p:cNvPr id="59" name="Freeform 20"/>
              <p:cNvSpPr>
                <a:spLocks/>
              </p:cNvSpPr>
              <p:nvPr/>
            </p:nvSpPr>
            <p:spPr bwMode="auto">
              <a:xfrm>
                <a:off x="2137" y="2286"/>
                <a:ext cx="1644" cy="2143"/>
              </a:xfrm>
              <a:custGeom>
                <a:avLst/>
                <a:gdLst>
                  <a:gd name="T0" fmla="*/ 696 w 696"/>
                  <a:gd name="T1" fmla="*/ 42 h 907"/>
                  <a:gd name="T2" fmla="*/ 651 w 696"/>
                  <a:gd name="T3" fmla="*/ 23 h 907"/>
                  <a:gd name="T4" fmla="*/ 417 w 696"/>
                  <a:gd name="T5" fmla="*/ 234 h 907"/>
                  <a:gd name="T6" fmla="*/ 320 w 696"/>
                  <a:gd name="T7" fmla="*/ 245 h 907"/>
                  <a:gd name="T8" fmla="*/ 52 w 696"/>
                  <a:gd name="T9" fmla="*/ 92 h 907"/>
                  <a:gd name="T10" fmla="*/ 0 w 696"/>
                  <a:gd name="T11" fmla="*/ 122 h 907"/>
                  <a:gd name="T12" fmla="*/ 0 w 696"/>
                  <a:gd name="T13" fmla="*/ 530 h 907"/>
                  <a:gd name="T14" fmla="*/ 54 w 696"/>
                  <a:gd name="T15" fmla="*/ 615 h 907"/>
                  <a:gd name="T16" fmla="*/ 642 w 696"/>
                  <a:gd name="T17" fmla="*/ 893 h 907"/>
                  <a:gd name="T18" fmla="*/ 696 w 696"/>
                  <a:gd name="T19" fmla="*/ 859 h 907"/>
                  <a:gd name="T20" fmla="*/ 696 w 696"/>
                  <a:gd name="T21" fmla="*/ 42 h 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6" h="907">
                    <a:moveTo>
                      <a:pt x="696" y="42"/>
                    </a:moveTo>
                    <a:cubicBezTo>
                      <a:pt x="696" y="9"/>
                      <a:pt x="676" y="0"/>
                      <a:pt x="651" y="23"/>
                    </a:cubicBezTo>
                    <a:cubicBezTo>
                      <a:pt x="417" y="234"/>
                      <a:pt x="417" y="234"/>
                      <a:pt x="417" y="234"/>
                    </a:cubicBezTo>
                    <a:cubicBezTo>
                      <a:pt x="393" y="256"/>
                      <a:pt x="349" y="261"/>
                      <a:pt x="320" y="245"/>
                    </a:cubicBezTo>
                    <a:cubicBezTo>
                      <a:pt x="52" y="92"/>
                      <a:pt x="52" y="92"/>
                      <a:pt x="52" y="92"/>
                    </a:cubicBezTo>
                    <a:cubicBezTo>
                      <a:pt x="23" y="75"/>
                      <a:pt x="0" y="89"/>
                      <a:pt x="0" y="122"/>
                    </a:cubicBezTo>
                    <a:cubicBezTo>
                      <a:pt x="0" y="530"/>
                      <a:pt x="0" y="530"/>
                      <a:pt x="0" y="530"/>
                    </a:cubicBezTo>
                    <a:cubicBezTo>
                      <a:pt x="0" y="563"/>
                      <a:pt x="24" y="601"/>
                      <a:pt x="54" y="615"/>
                    </a:cubicBezTo>
                    <a:cubicBezTo>
                      <a:pt x="642" y="893"/>
                      <a:pt x="642" y="893"/>
                      <a:pt x="642" y="893"/>
                    </a:cubicBezTo>
                    <a:cubicBezTo>
                      <a:pt x="672" y="907"/>
                      <a:pt x="696" y="892"/>
                      <a:pt x="696" y="859"/>
                    </a:cubicBezTo>
                    <a:lnTo>
                      <a:pt x="696" y="42"/>
                    </a:lnTo>
                    <a:close/>
                  </a:path>
                </a:pathLst>
              </a:custGeom>
              <a:grpFill/>
              <a:ln w="25400">
                <a:solidFill>
                  <a:srgbClr val="FFFFFF"/>
                </a:solidFill>
              </a:ln>
            </p:spPr>
            <p:txBody>
              <a:bodyPr vert="horz" wrap="square" lIns="91427" tIns="45713" rIns="91427" bIns="45713" numCol="1" anchor="t" anchorCtr="0" compatLnSpc="1">
                <a:prstTxWarp prst="textNoShape">
                  <a:avLst/>
                </a:prstTxWarp>
              </a:bodyPr>
              <a:lstStyle/>
              <a:p>
                <a:pPr defTabSz="914009"/>
                <a:endParaRPr lang="en-US" sz="1700"/>
              </a:p>
            </p:txBody>
          </p:sp>
          <p:sp>
            <p:nvSpPr>
              <p:cNvPr id="64" name="Freeform 21"/>
              <p:cNvSpPr>
                <a:spLocks/>
              </p:cNvSpPr>
              <p:nvPr/>
            </p:nvSpPr>
            <p:spPr bwMode="auto">
              <a:xfrm>
                <a:off x="3999" y="2256"/>
                <a:ext cx="1635" cy="2168"/>
              </a:xfrm>
              <a:custGeom>
                <a:avLst/>
                <a:gdLst>
                  <a:gd name="T0" fmla="*/ 378 w 692"/>
                  <a:gd name="T1" fmla="*/ 207 h 918"/>
                  <a:gd name="T2" fmla="*/ 277 w 692"/>
                  <a:gd name="T3" fmla="*/ 197 h 918"/>
                  <a:gd name="T4" fmla="*/ 48 w 692"/>
                  <a:gd name="T5" fmla="*/ 20 h 918"/>
                  <a:gd name="T6" fmla="*/ 0 w 692"/>
                  <a:gd name="T7" fmla="*/ 43 h 918"/>
                  <a:gd name="T8" fmla="*/ 0 w 692"/>
                  <a:gd name="T9" fmla="*/ 870 h 918"/>
                  <a:gd name="T10" fmla="*/ 54 w 692"/>
                  <a:gd name="T11" fmla="*/ 904 h 918"/>
                  <a:gd name="T12" fmla="*/ 638 w 692"/>
                  <a:gd name="T13" fmla="*/ 628 h 918"/>
                  <a:gd name="T14" fmla="*/ 692 w 692"/>
                  <a:gd name="T15" fmla="*/ 543 h 918"/>
                  <a:gd name="T16" fmla="*/ 692 w 692"/>
                  <a:gd name="T17" fmla="*/ 108 h 918"/>
                  <a:gd name="T18" fmla="*/ 638 w 692"/>
                  <a:gd name="T19" fmla="*/ 75 h 918"/>
                  <a:gd name="T20" fmla="*/ 378 w 692"/>
                  <a:gd name="T21" fmla="*/ 207 h 9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2" h="918">
                    <a:moveTo>
                      <a:pt x="378" y="207"/>
                    </a:moveTo>
                    <a:cubicBezTo>
                      <a:pt x="349" y="222"/>
                      <a:pt x="304" y="217"/>
                      <a:pt x="277" y="197"/>
                    </a:cubicBezTo>
                    <a:cubicBezTo>
                      <a:pt x="48" y="20"/>
                      <a:pt x="48" y="20"/>
                      <a:pt x="48" y="20"/>
                    </a:cubicBezTo>
                    <a:cubicBezTo>
                      <a:pt x="21" y="0"/>
                      <a:pt x="0" y="10"/>
                      <a:pt x="0" y="43"/>
                    </a:cubicBezTo>
                    <a:cubicBezTo>
                      <a:pt x="0" y="870"/>
                      <a:pt x="0" y="870"/>
                      <a:pt x="0" y="870"/>
                    </a:cubicBezTo>
                    <a:cubicBezTo>
                      <a:pt x="0" y="903"/>
                      <a:pt x="24" y="918"/>
                      <a:pt x="54" y="904"/>
                    </a:cubicBezTo>
                    <a:cubicBezTo>
                      <a:pt x="638" y="628"/>
                      <a:pt x="638" y="628"/>
                      <a:pt x="638" y="628"/>
                    </a:cubicBezTo>
                    <a:cubicBezTo>
                      <a:pt x="668" y="614"/>
                      <a:pt x="692" y="576"/>
                      <a:pt x="692" y="543"/>
                    </a:cubicBezTo>
                    <a:cubicBezTo>
                      <a:pt x="692" y="108"/>
                      <a:pt x="692" y="108"/>
                      <a:pt x="692" y="108"/>
                    </a:cubicBezTo>
                    <a:cubicBezTo>
                      <a:pt x="692" y="75"/>
                      <a:pt x="668" y="60"/>
                      <a:pt x="638" y="75"/>
                    </a:cubicBezTo>
                    <a:lnTo>
                      <a:pt x="378" y="207"/>
                    </a:lnTo>
                    <a:close/>
                  </a:path>
                </a:pathLst>
              </a:custGeom>
              <a:grpFill/>
              <a:ln w="25400">
                <a:solidFill>
                  <a:srgbClr val="FFFFFF"/>
                </a:solidFill>
              </a:ln>
            </p:spPr>
            <p:txBody>
              <a:bodyPr vert="horz" wrap="square" lIns="91427" tIns="45713" rIns="91427" bIns="45713" numCol="1" anchor="t" anchorCtr="0" compatLnSpc="1">
                <a:prstTxWarp prst="textNoShape">
                  <a:avLst/>
                </a:prstTxWarp>
              </a:bodyPr>
              <a:lstStyle/>
              <a:p>
                <a:pPr defTabSz="914009"/>
                <a:endParaRPr lang="en-US" sz="1700"/>
              </a:p>
            </p:txBody>
          </p:sp>
        </p:grpSp>
      </p:grpSp>
      <p:grpSp>
        <p:nvGrpSpPr>
          <p:cNvPr id="36" name="Group 35"/>
          <p:cNvGrpSpPr>
            <a:grpSpLocks noChangeAspect="1"/>
          </p:cNvGrpSpPr>
          <p:nvPr/>
        </p:nvGrpSpPr>
        <p:grpSpPr>
          <a:xfrm>
            <a:off x="6980237" y="3083134"/>
            <a:ext cx="1371600" cy="1371600"/>
            <a:chOff x="6669978" y="2894176"/>
            <a:chExt cx="2103097" cy="2103097"/>
          </a:xfrm>
        </p:grpSpPr>
        <p:sp>
          <p:nvSpPr>
            <p:cNvPr id="45" name="Oval 44"/>
            <p:cNvSpPr/>
            <p:nvPr/>
          </p:nvSpPr>
          <p:spPr bwMode="auto">
            <a:xfrm>
              <a:off x="6669978" y="2894176"/>
              <a:ext cx="2103097" cy="2103097"/>
            </a:xfrm>
            <a:prstGeom prst="ellipse">
              <a:avLst/>
            </a:prstGeom>
            <a:solidFill>
              <a:schemeClr val="accent3"/>
            </a:solid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none" lIns="182854" tIns="146283" rIns="182854" bIns="146283" numCol="1" spcCol="0" rtlCol="0" fromWordArt="0" anchor="ctr" anchorCtr="0" forceAA="0" compatLnSpc="1">
              <a:prstTxWarp prst="textNoShape">
                <a:avLst/>
              </a:prstTxWarp>
              <a:noAutofit/>
            </a:bodyPr>
            <a:lstStyle/>
            <a:p>
              <a:pPr algn="ctr" defTabSz="932293" fontAlgn="base">
                <a:lnSpc>
                  <a:spcPct val="90000"/>
                </a:lnSpc>
                <a:spcBef>
                  <a:spcPct val="0"/>
                </a:spcBef>
                <a:spcAft>
                  <a:spcPct val="0"/>
                </a:spcAft>
              </a:pPr>
              <a:endParaRPr lang="en-US" sz="1199" kern="0" dirty="0">
                <a:gradFill>
                  <a:gsLst>
                    <a:gs pos="0">
                      <a:srgbClr val="FFFFFF"/>
                    </a:gs>
                    <a:gs pos="100000">
                      <a:srgbClr val="FFFFFF"/>
                    </a:gs>
                  </a:gsLst>
                  <a:lin ang="5400000" scaled="0"/>
                </a:gradFill>
                <a:ea typeface="Segoe UI" pitchFamily="34" charset="0"/>
                <a:cs typeface="Segoe UI" pitchFamily="34" charset="0"/>
              </a:endParaRPr>
            </a:p>
          </p:txBody>
        </p:sp>
        <p:sp>
          <p:nvSpPr>
            <p:cNvPr id="61" name="Rectangle 60"/>
            <p:cNvSpPr/>
            <p:nvPr/>
          </p:nvSpPr>
          <p:spPr>
            <a:xfrm>
              <a:off x="6993531" y="3021666"/>
              <a:ext cx="1503150" cy="1685077"/>
            </a:xfrm>
            <a:prstGeom prst="rect">
              <a:avLst/>
            </a:prstGeom>
          </p:spPr>
          <p:txBody>
            <a:bodyPr wrap="square">
              <a:spAutoFit/>
            </a:bodyPr>
            <a:lstStyle/>
            <a:p>
              <a:pPr algn="ctr" defTabSz="932472" fontAlgn="base">
                <a:lnSpc>
                  <a:spcPct val="90000"/>
                </a:lnSpc>
                <a:spcBef>
                  <a:spcPct val="0"/>
                </a:spcBef>
                <a:spcAft>
                  <a:spcPct val="0"/>
                </a:spcAft>
              </a:pPr>
              <a:endParaRPr lang="en-US" sz="11500" dirty="0">
                <a:latin typeface="MSN MDL2 Assets" panose="050A0102010101010101" pitchFamily="18" charset="0"/>
              </a:endParaRPr>
            </a:p>
          </p:txBody>
        </p:sp>
        <p:grpSp>
          <p:nvGrpSpPr>
            <p:cNvPr id="16" name="Group 15"/>
            <p:cNvGrpSpPr/>
            <p:nvPr/>
          </p:nvGrpSpPr>
          <p:grpSpPr>
            <a:xfrm>
              <a:off x="7059178" y="3424850"/>
              <a:ext cx="1460522" cy="1036897"/>
              <a:chOff x="6967515" y="3306044"/>
              <a:chExt cx="1667363" cy="1183744"/>
            </a:xfrm>
          </p:grpSpPr>
          <p:sp>
            <p:nvSpPr>
              <p:cNvPr id="86" name="Freeform 85"/>
              <p:cNvSpPr/>
              <p:nvPr/>
            </p:nvSpPr>
            <p:spPr bwMode="auto">
              <a:xfrm>
                <a:off x="6967515" y="3306044"/>
                <a:ext cx="1118832" cy="666810"/>
              </a:xfrm>
              <a:custGeom>
                <a:avLst/>
                <a:gdLst>
                  <a:gd name="connsiteX0" fmla="*/ 878861 w 1594983"/>
                  <a:gd name="connsiteY0" fmla="*/ 0 h 950590"/>
                  <a:gd name="connsiteX1" fmla="*/ 1315403 w 1594983"/>
                  <a:gd name="connsiteY1" fmla="*/ 436542 h 950590"/>
                  <a:gd name="connsiteX2" fmla="*/ 1314901 w 1594983"/>
                  <a:gd name="connsiteY2" fmla="*/ 441522 h 950590"/>
                  <a:gd name="connsiteX3" fmla="*/ 1340449 w 1594983"/>
                  <a:gd name="connsiteY3" fmla="*/ 441522 h 950590"/>
                  <a:gd name="connsiteX4" fmla="*/ 1594983 w 1594983"/>
                  <a:gd name="connsiteY4" fmla="*/ 696056 h 950590"/>
                  <a:gd name="connsiteX5" fmla="*/ 1594982 w 1594983"/>
                  <a:gd name="connsiteY5" fmla="*/ 696056 h 950590"/>
                  <a:gd name="connsiteX6" fmla="*/ 1340448 w 1594983"/>
                  <a:gd name="connsiteY6" fmla="*/ 950590 h 950590"/>
                  <a:gd name="connsiteX7" fmla="*/ 669310 w 1594983"/>
                  <a:gd name="connsiteY7" fmla="*/ 950589 h 950590"/>
                  <a:gd name="connsiteX8" fmla="*/ 312052 w 1594983"/>
                  <a:gd name="connsiteY8" fmla="*/ 950589 h 950590"/>
                  <a:gd name="connsiteX9" fmla="*/ 0 w 1594983"/>
                  <a:gd name="connsiteY9" fmla="*/ 638537 h 950590"/>
                  <a:gd name="connsiteX10" fmla="*/ 312052 w 1594983"/>
                  <a:gd name="connsiteY10" fmla="*/ 326485 h 950590"/>
                  <a:gd name="connsiteX11" fmla="*/ 458042 w 1594983"/>
                  <a:gd name="connsiteY11" fmla="*/ 326485 h 950590"/>
                  <a:gd name="connsiteX12" fmla="*/ 476625 w 1594983"/>
                  <a:gd name="connsiteY12" fmla="*/ 266620 h 950590"/>
                  <a:gd name="connsiteX13" fmla="*/ 878861 w 1594983"/>
                  <a:gd name="connsiteY13" fmla="*/ 0 h 950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94983" h="950590">
                    <a:moveTo>
                      <a:pt x="878861" y="0"/>
                    </a:moveTo>
                    <a:cubicBezTo>
                      <a:pt x="1119956" y="0"/>
                      <a:pt x="1315403" y="195447"/>
                      <a:pt x="1315403" y="436542"/>
                    </a:cubicBezTo>
                    <a:lnTo>
                      <a:pt x="1314901" y="441522"/>
                    </a:lnTo>
                    <a:lnTo>
                      <a:pt x="1340449" y="441522"/>
                    </a:lnTo>
                    <a:cubicBezTo>
                      <a:pt x="1481024" y="441522"/>
                      <a:pt x="1594983" y="555481"/>
                      <a:pt x="1594983" y="696056"/>
                    </a:cubicBezTo>
                    <a:lnTo>
                      <a:pt x="1594982" y="696056"/>
                    </a:lnTo>
                    <a:cubicBezTo>
                      <a:pt x="1594982" y="836631"/>
                      <a:pt x="1481023" y="950590"/>
                      <a:pt x="1340448" y="950590"/>
                    </a:cubicBezTo>
                    <a:lnTo>
                      <a:pt x="669310" y="950589"/>
                    </a:lnTo>
                    <a:lnTo>
                      <a:pt x="312052" y="950589"/>
                    </a:lnTo>
                    <a:cubicBezTo>
                      <a:pt x="139710" y="950589"/>
                      <a:pt x="0" y="810879"/>
                      <a:pt x="0" y="638537"/>
                    </a:cubicBezTo>
                    <a:cubicBezTo>
                      <a:pt x="0" y="466195"/>
                      <a:pt x="139710" y="326485"/>
                      <a:pt x="312052" y="326485"/>
                    </a:cubicBezTo>
                    <a:lnTo>
                      <a:pt x="458042" y="326485"/>
                    </a:lnTo>
                    <a:lnTo>
                      <a:pt x="476625" y="266620"/>
                    </a:lnTo>
                    <a:cubicBezTo>
                      <a:pt x="542896" y="109939"/>
                      <a:pt x="698040" y="0"/>
                      <a:pt x="878861" y="0"/>
                    </a:cubicBezTo>
                    <a:close/>
                  </a:path>
                </a:pathLst>
              </a:custGeom>
              <a:noFill/>
              <a:ln w="2540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72" name="Freeform 71"/>
              <p:cNvSpPr/>
              <p:nvPr/>
            </p:nvSpPr>
            <p:spPr bwMode="auto">
              <a:xfrm>
                <a:off x="7039895" y="3497580"/>
                <a:ext cx="1594983" cy="950590"/>
              </a:xfrm>
              <a:custGeom>
                <a:avLst/>
                <a:gdLst>
                  <a:gd name="connsiteX0" fmla="*/ 878861 w 1594983"/>
                  <a:gd name="connsiteY0" fmla="*/ 0 h 950590"/>
                  <a:gd name="connsiteX1" fmla="*/ 1315403 w 1594983"/>
                  <a:gd name="connsiteY1" fmla="*/ 436542 h 950590"/>
                  <a:gd name="connsiteX2" fmla="*/ 1314901 w 1594983"/>
                  <a:gd name="connsiteY2" fmla="*/ 441522 h 950590"/>
                  <a:gd name="connsiteX3" fmla="*/ 1340449 w 1594983"/>
                  <a:gd name="connsiteY3" fmla="*/ 441522 h 950590"/>
                  <a:gd name="connsiteX4" fmla="*/ 1594983 w 1594983"/>
                  <a:gd name="connsiteY4" fmla="*/ 696056 h 950590"/>
                  <a:gd name="connsiteX5" fmla="*/ 1594982 w 1594983"/>
                  <a:gd name="connsiteY5" fmla="*/ 696056 h 950590"/>
                  <a:gd name="connsiteX6" fmla="*/ 1340448 w 1594983"/>
                  <a:gd name="connsiteY6" fmla="*/ 950590 h 950590"/>
                  <a:gd name="connsiteX7" fmla="*/ 669310 w 1594983"/>
                  <a:gd name="connsiteY7" fmla="*/ 950589 h 950590"/>
                  <a:gd name="connsiteX8" fmla="*/ 312052 w 1594983"/>
                  <a:gd name="connsiteY8" fmla="*/ 950589 h 950590"/>
                  <a:gd name="connsiteX9" fmla="*/ 0 w 1594983"/>
                  <a:gd name="connsiteY9" fmla="*/ 638537 h 950590"/>
                  <a:gd name="connsiteX10" fmla="*/ 312052 w 1594983"/>
                  <a:gd name="connsiteY10" fmla="*/ 326485 h 950590"/>
                  <a:gd name="connsiteX11" fmla="*/ 458042 w 1594983"/>
                  <a:gd name="connsiteY11" fmla="*/ 326485 h 950590"/>
                  <a:gd name="connsiteX12" fmla="*/ 476625 w 1594983"/>
                  <a:gd name="connsiteY12" fmla="*/ 266620 h 950590"/>
                  <a:gd name="connsiteX13" fmla="*/ 878861 w 1594983"/>
                  <a:gd name="connsiteY13" fmla="*/ 0 h 950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94983" h="950590">
                    <a:moveTo>
                      <a:pt x="878861" y="0"/>
                    </a:moveTo>
                    <a:cubicBezTo>
                      <a:pt x="1119956" y="0"/>
                      <a:pt x="1315403" y="195447"/>
                      <a:pt x="1315403" y="436542"/>
                    </a:cubicBezTo>
                    <a:lnTo>
                      <a:pt x="1314901" y="441522"/>
                    </a:lnTo>
                    <a:lnTo>
                      <a:pt x="1340449" y="441522"/>
                    </a:lnTo>
                    <a:cubicBezTo>
                      <a:pt x="1481024" y="441522"/>
                      <a:pt x="1594983" y="555481"/>
                      <a:pt x="1594983" y="696056"/>
                    </a:cubicBezTo>
                    <a:lnTo>
                      <a:pt x="1594982" y="696056"/>
                    </a:lnTo>
                    <a:cubicBezTo>
                      <a:pt x="1594982" y="836631"/>
                      <a:pt x="1481023" y="950590"/>
                      <a:pt x="1340448" y="950590"/>
                    </a:cubicBezTo>
                    <a:lnTo>
                      <a:pt x="669310" y="950589"/>
                    </a:lnTo>
                    <a:lnTo>
                      <a:pt x="312052" y="950589"/>
                    </a:lnTo>
                    <a:cubicBezTo>
                      <a:pt x="139710" y="950589"/>
                      <a:pt x="0" y="810879"/>
                      <a:pt x="0" y="638537"/>
                    </a:cubicBezTo>
                    <a:cubicBezTo>
                      <a:pt x="0" y="466195"/>
                      <a:pt x="139710" y="326485"/>
                      <a:pt x="312052" y="326485"/>
                    </a:cubicBezTo>
                    <a:lnTo>
                      <a:pt x="458042" y="326485"/>
                    </a:lnTo>
                    <a:lnTo>
                      <a:pt x="476625" y="266620"/>
                    </a:lnTo>
                    <a:cubicBezTo>
                      <a:pt x="542896" y="109939"/>
                      <a:pt x="698040" y="0"/>
                      <a:pt x="878861" y="0"/>
                    </a:cubicBezTo>
                    <a:close/>
                  </a:path>
                </a:pathLst>
              </a:custGeom>
              <a:solidFill>
                <a:schemeClr val="accent3"/>
              </a:solidFill>
              <a:ln w="2540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62" name="Rectangle 61"/>
              <p:cNvSpPr/>
              <p:nvPr/>
            </p:nvSpPr>
            <p:spPr>
              <a:xfrm>
                <a:off x="7434469" y="3573908"/>
                <a:ext cx="951797" cy="915880"/>
              </a:xfrm>
              <a:prstGeom prst="rect">
                <a:avLst/>
              </a:prstGeom>
            </p:spPr>
            <p:txBody>
              <a:bodyPr wrap="none">
                <a:spAutoFit/>
              </a:bodyPr>
              <a:lstStyle/>
              <a:p>
                <a:pPr algn="ctr"/>
                <a:r>
                  <a:rPr lang="en-US" sz="2800" dirty="0">
                    <a:solidFill>
                      <a:schemeClr val="bg1"/>
                    </a:solidFill>
                    <a:latin typeface="IOT MDL2 Assets" panose="050A0102010101010101" pitchFamily="18" charset="0"/>
                  </a:rPr>
                  <a:t></a:t>
                </a:r>
                <a:endParaRPr lang="en-US" sz="2800" dirty="0">
                  <a:solidFill>
                    <a:schemeClr val="bg1"/>
                  </a:solidFill>
                  <a:latin typeface="MS Shell Dlg 2" panose="020B0604030504040204" pitchFamily="34" charset="0"/>
                </a:endParaRPr>
              </a:p>
            </p:txBody>
          </p:sp>
        </p:grpSp>
      </p:grpSp>
      <p:grpSp>
        <p:nvGrpSpPr>
          <p:cNvPr id="96" name="Group 95"/>
          <p:cNvGrpSpPr>
            <a:grpSpLocks noChangeAspect="1"/>
          </p:cNvGrpSpPr>
          <p:nvPr/>
        </p:nvGrpSpPr>
        <p:grpSpPr>
          <a:xfrm>
            <a:off x="9849752" y="3083134"/>
            <a:ext cx="1371600" cy="1371600"/>
            <a:chOff x="9723437" y="2894176"/>
            <a:chExt cx="1645920" cy="1645920"/>
          </a:xfrm>
          <a:solidFill>
            <a:schemeClr val="accent4"/>
          </a:solidFill>
        </p:grpSpPr>
        <p:sp>
          <p:nvSpPr>
            <p:cNvPr id="35" name="Oval 34"/>
            <p:cNvSpPr>
              <a:spLocks noChangeAspect="1"/>
            </p:cNvSpPr>
            <p:nvPr/>
          </p:nvSpPr>
          <p:spPr bwMode="auto">
            <a:xfrm>
              <a:off x="9723437" y="2894176"/>
              <a:ext cx="1645920" cy="1645920"/>
            </a:xfrm>
            <a:prstGeom prst="ellipse">
              <a:avLst/>
            </a:prstGeom>
            <a:solidFill>
              <a:schemeClr val="accent3"/>
            </a:solid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none" lIns="182854" tIns="146283" rIns="182854" bIns="146283" numCol="1" spcCol="0" rtlCol="0" fromWordArt="0" anchor="ctr" anchorCtr="0" forceAA="0" compatLnSpc="1">
              <a:prstTxWarp prst="textNoShape">
                <a:avLst/>
              </a:prstTxWarp>
              <a:noAutofit/>
            </a:bodyPr>
            <a:lstStyle/>
            <a:p>
              <a:pPr algn="ctr" defTabSz="932293" fontAlgn="base">
                <a:lnSpc>
                  <a:spcPct val="90000"/>
                </a:lnSpc>
                <a:spcBef>
                  <a:spcPct val="0"/>
                </a:spcBef>
                <a:spcAft>
                  <a:spcPct val="0"/>
                </a:spcAft>
              </a:pPr>
              <a:endParaRPr lang="en-US" sz="1199" kern="0" dirty="0">
                <a:gradFill>
                  <a:gsLst>
                    <a:gs pos="0">
                      <a:srgbClr val="FFFFFF"/>
                    </a:gs>
                    <a:gs pos="100000">
                      <a:srgbClr val="FFFFFF"/>
                    </a:gs>
                  </a:gsLst>
                  <a:lin ang="5400000" scaled="0"/>
                </a:gradFill>
                <a:ea typeface="Segoe UI" pitchFamily="34" charset="0"/>
                <a:cs typeface="Segoe UI" pitchFamily="34" charset="0"/>
              </a:endParaRPr>
            </a:p>
          </p:txBody>
        </p:sp>
        <p:grpSp>
          <p:nvGrpSpPr>
            <p:cNvPr id="44" name="Group 43"/>
            <p:cNvGrpSpPr/>
            <p:nvPr/>
          </p:nvGrpSpPr>
          <p:grpSpPr>
            <a:xfrm>
              <a:off x="10067324" y="3391695"/>
              <a:ext cx="958147" cy="650883"/>
              <a:chOff x="10067324" y="3391695"/>
              <a:chExt cx="958147" cy="650883"/>
            </a:xfrm>
            <a:grpFill/>
          </p:grpSpPr>
          <p:grpSp>
            <p:nvGrpSpPr>
              <p:cNvPr id="19" name="Group 18"/>
              <p:cNvGrpSpPr/>
              <p:nvPr/>
            </p:nvGrpSpPr>
            <p:grpSpPr>
              <a:xfrm>
                <a:off x="10078359" y="3391695"/>
                <a:ext cx="947112" cy="546968"/>
                <a:chOff x="10261600" y="3598023"/>
                <a:chExt cx="1090004" cy="629490"/>
              </a:xfrm>
              <a:grpFill/>
            </p:grpSpPr>
            <p:sp>
              <p:nvSpPr>
                <p:cNvPr id="17" name="Freeform 16"/>
                <p:cNvSpPr/>
                <p:nvPr/>
              </p:nvSpPr>
              <p:spPr bwMode="auto">
                <a:xfrm>
                  <a:off x="10261600" y="3728806"/>
                  <a:ext cx="1082675" cy="498707"/>
                </a:xfrm>
                <a:custGeom>
                  <a:avLst/>
                  <a:gdLst>
                    <a:gd name="connsiteX0" fmla="*/ 1082675 w 1082675"/>
                    <a:gd name="connsiteY0" fmla="*/ 0 h 496888"/>
                    <a:gd name="connsiteX1" fmla="*/ 0 w 1082675"/>
                    <a:gd name="connsiteY1" fmla="*/ 496888 h 496888"/>
                    <a:gd name="connsiteX0" fmla="*/ 1082675 w 1082675"/>
                    <a:gd name="connsiteY0" fmla="*/ 10304 h 507192"/>
                    <a:gd name="connsiteX1" fmla="*/ 0 w 1082675"/>
                    <a:gd name="connsiteY1" fmla="*/ 507192 h 507192"/>
                    <a:gd name="connsiteX0" fmla="*/ 1082675 w 1082675"/>
                    <a:gd name="connsiteY0" fmla="*/ 8941 h 505829"/>
                    <a:gd name="connsiteX1" fmla="*/ 0 w 1082675"/>
                    <a:gd name="connsiteY1" fmla="*/ 505829 h 505829"/>
                    <a:gd name="connsiteX0" fmla="*/ 1082675 w 1082675"/>
                    <a:gd name="connsiteY0" fmla="*/ 3637 h 500525"/>
                    <a:gd name="connsiteX1" fmla="*/ 0 w 1082675"/>
                    <a:gd name="connsiteY1" fmla="*/ 500525 h 500525"/>
                    <a:gd name="connsiteX0" fmla="*/ 1082675 w 1082675"/>
                    <a:gd name="connsiteY0" fmla="*/ 3695 h 500583"/>
                    <a:gd name="connsiteX1" fmla="*/ 0 w 1082675"/>
                    <a:gd name="connsiteY1" fmla="*/ 500583 h 500583"/>
                    <a:gd name="connsiteX0" fmla="*/ 1082675 w 1082675"/>
                    <a:gd name="connsiteY0" fmla="*/ 3359 h 500247"/>
                    <a:gd name="connsiteX1" fmla="*/ 0 w 1082675"/>
                    <a:gd name="connsiteY1" fmla="*/ 500247 h 500247"/>
                    <a:gd name="connsiteX0" fmla="*/ 1082675 w 1082675"/>
                    <a:gd name="connsiteY0" fmla="*/ 1757 h 498645"/>
                    <a:gd name="connsiteX1" fmla="*/ 0 w 1082675"/>
                    <a:gd name="connsiteY1" fmla="*/ 498645 h 498645"/>
                    <a:gd name="connsiteX0" fmla="*/ 1082675 w 1082675"/>
                    <a:gd name="connsiteY0" fmla="*/ 1830 h 498718"/>
                    <a:gd name="connsiteX1" fmla="*/ 0 w 1082675"/>
                    <a:gd name="connsiteY1" fmla="*/ 498718 h 498718"/>
                    <a:gd name="connsiteX0" fmla="*/ 1082675 w 1082675"/>
                    <a:gd name="connsiteY0" fmla="*/ 1819 h 498707"/>
                    <a:gd name="connsiteX1" fmla="*/ 0 w 1082675"/>
                    <a:gd name="connsiteY1" fmla="*/ 498707 h 498707"/>
                  </a:gdLst>
                  <a:ahLst/>
                  <a:cxnLst>
                    <a:cxn ang="0">
                      <a:pos x="connsiteX0" y="connsiteY0"/>
                    </a:cxn>
                    <a:cxn ang="0">
                      <a:pos x="connsiteX1" y="connsiteY1"/>
                    </a:cxn>
                  </a:cxnLst>
                  <a:rect l="l" t="t" r="r" b="b"/>
                  <a:pathLst>
                    <a:path w="1082675" h="498707">
                      <a:moveTo>
                        <a:pt x="1082675" y="1819"/>
                      </a:moveTo>
                      <a:cubicBezTo>
                        <a:pt x="416982" y="-32576"/>
                        <a:pt x="614893" y="431502"/>
                        <a:pt x="0" y="498707"/>
                      </a:cubicBezTo>
                    </a:path>
                  </a:pathLst>
                </a:custGeom>
                <a:grpFill/>
                <a:ln w="2540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8" name="Freeform 17"/>
                <p:cNvSpPr/>
                <p:nvPr/>
              </p:nvSpPr>
              <p:spPr bwMode="auto">
                <a:xfrm>
                  <a:off x="11227779" y="3598023"/>
                  <a:ext cx="123825" cy="273050"/>
                </a:xfrm>
                <a:custGeom>
                  <a:avLst/>
                  <a:gdLst>
                    <a:gd name="connsiteX0" fmla="*/ 0 w 123825"/>
                    <a:gd name="connsiteY0" fmla="*/ 0 h 273050"/>
                    <a:gd name="connsiteX1" fmla="*/ 123825 w 123825"/>
                    <a:gd name="connsiteY1" fmla="*/ 125412 h 273050"/>
                    <a:gd name="connsiteX2" fmla="*/ 0 w 123825"/>
                    <a:gd name="connsiteY2" fmla="*/ 273050 h 273050"/>
                  </a:gdLst>
                  <a:ahLst/>
                  <a:cxnLst>
                    <a:cxn ang="0">
                      <a:pos x="connsiteX0" y="connsiteY0"/>
                    </a:cxn>
                    <a:cxn ang="0">
                      <a:pos x="connsiteX1" y="connsiteY1"/>
                    </a:cxn>
                    <a:cxn ang="0">
                      <a:pos x="connsiteX2" y="connsiteY2"/>
                    </a:cxn>
                  </a:cxnLst>
                  <a:rect l="l" t="t" r="r" b="b"/>
                  <a:pathLst>
                    <a:path w="123825" h="273050">
                      <a:moveTo>
                        <a:pt x="0" y="0"/>
                      </a:moveTo>
                      <a:lnTo>
                        <a:pt x="123825" y="125412"/>
                      </a:lnTo>
                      <a:lnTo>
                        <a:pt x="0" y="273050"/>
                      </a:lnTo>
                    </a:path>
                  </a:pathLst>
                </a:custGeom>
                <a:grpFill/>
                <a:ln w="2540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grpSp>
          <p:sp>
            <p:nvSpPr>
              <p:cNvPr id="90" name="Freeform 89"/>
              <p:cNvSpPr/>
              <p:nvPr/>
            </p:nvSpPr>
            <p:spPr bwMode="auto">
              <a:xfrm flipV="1">
                <a:off x="10917879" y="3805323"/>
                <a:ext cx="107592" cy="237255"/>
              </a:xfrm>
              <a:custGeom>
                <a:avLst/>
                <a:gdLst>
                  <a:gd name="connsiteX0" fmla="*/ 0 w 123825"/>
                  <a:gd name="connsiteY0" fmla="*/ 0 h 273050"/>
                  <a:gd name="connsiteX1" fmla="*/ 123825 w 123825"/>
                  <a:gd name="connsiteY1" fmla="*/ 125412 h 273050"/>
                  <a:gd name="connsiteX2" fmla="*/ 0 w 123825"/>
                  <a:gd name="connsiteY2" fmla="*/ 273050 h 273050"/>
                </a:gdLst>
                <a:ahLst/>
                <a:cxnLst>
                  <a:cxn ang="0">
                    <a:pos x="connsiteX0" y="connsiteY0"/>
                  </a:cxn>
                  <a:cxn ang="0">
                    <a:pos x="connsiteX1" y="connsiteY1"/>
                  </a:cxn>
                  <a:cxn ang="0">
                    <a:pos x="connsiteX2" y="connsiteY2"/>
                  </a:cxn>
                </a:cxnLst>
                <a:rect l="l" t="t" r="r" b="b"/>
                <a:pathLst>
                  <a:path w="123825" h="273050">
                    <a:moveTo>
                      <a:pt x="0" y="0"/>
                    </a:moveTo>
                    <a:lnTo>
                      <a:pt x="123825" y="125412"/>
                    </a:lnTo>
                    <a:lnTo>
                      <a:pt x="0" y="273050"/>
                    </a:lnTo>
                  </a:path>
                </a:pathLst>
              </a:custGeom>
              <a:grpFill/>
              <a:ln w="2540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25" name="Freeform 24"/>
              <p:cNvSpPr/>
              <p:nvPr/>
            </p:nvSpPr>
            <p:spPr bwMode="auto">
              <a:xfrm>
                <a:off x="10067324" y="3493120"/>
                <a:ext cx="371056" cy="155871"/>
              </a:xfrm>
              <a:custGeom>
                <a:avLst/>
                <a:gdLst>
                  <a:gd name="connsiteX0" fmla="*/ 0 w 427038"/>
                  <a:gd name="connsiteY0" fmla="*/ 0 h 179388"/>
                  <a:gd name="connsiteX1" fmla="*/ 427038 w 427038"/>
                  <a:gd name="connsiteY1" fmla="*/ 179388 h 179388"/>
                  <a:gd name="connsiteX0" fmla="*/ 0 w 427038"/>
                  <a:gd name="connsiteY0" fmla="*/ 0 h 179388"/>
                  <a:gd name="connsiteX1" fmla="*/ 427038 w 427038"/>
                  <a:gd name="connsiteY1" fmla="*/ 179388 h 179388"/>
                  <a:gd name="connsiteX0" fmla="*/ 0 w 427038"/>
                  <a:gd name="connsiteY0" fmla="*/ 0 h 179388"/>
                  <a:gd name="connsiteX1" fmla="*/ 427038 w 427038"/>
                  <a:gd name="connsiteY1" fmla="*/ 179388 h 179388"/>
                  <a:gd name="connsiteX0" fmla="*/ 0 w 427038"/>
                  <a:gd name="connsiteY0" fmla="*/ 0 h 179388"/>
                  <a:gd name="connsiteX1" fmla="*/ 427038 w 427038"/>
                  <a:gd name="connsiteY1" fmla="*/ 179388 h 179388"/>
                </a:gdLst>
                <a:ahLst/>
                <a:cxnLst>
                  <a:cxn ang="0">
                    <a:pos x="connsiteX0" y="connsiteY0"/>
                  </a:cxn>
                  <a:cxn ang="0">
                    <a:pos x="connsiteX1" y="connsiteY1"/>
                  </a:cxn>
                </a:cxnLst>
                <a:rect l="l" t="t" r="r" b="b"/>
                <a:pathLst>
                  <a:path w="427038" h="179388">
                    <a:moveTo>
                      <a:pt x="0" y="0"/>
                    </a:moveTo>
                    <a:cubicBezTo>
                      <a:pt x="177271" y="29633"/>
                      <a:pt x="303742" y="68792"/>
                      <a:pt x="427038" y="179388"/>
                    </a:cubicBezTo>
                  </a:path>
                </a:pathLst>
              </a:custGeom>
              <a:grpFill/>
              <a:ln w="2540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26" name="Freeform 25"/>
              <p:cNvSpPr/>
              <p:nvPr/>
            </p:nvSpPr>
            <p:spPr bwMode="auto">
              <a:xfrm>
                <a:off x="10577698" y="3799344"/>
                <a:ext cx="437267" cy="134517"/>
              </a:xfrm>
              <a:custGeom>
                <a:avLst/>
                <a:gdLst>
                  <a:gd name="connsiteX0" fmla="*/ 0 w 503238"/>
                  <a:gd name="connsiteY0" fmla="*/ 0 h 153988"/>
                  <a:gd name="connsiteX1" fmla="*/ 503238 w 503238"/>
                  <a:gd name="connsiteY1" fmla="*/ 153988 h 153988"/>
                  <a:gd name="connsiteX0" fmla="*/ 0 w 503238"/>
                  <a:gd name="connsiteY0" fmla="*/ 0 h 154344"/>
                  <a:gd name="connsiteX1" fmla="*/ 503238 w 503238"/>
                  <a:gd name="connsiteY1" fmla="*/ 153988 h 154344"/>
                  <a:gd name="connsiteX0" fmla="*/ 0 w 503238"/>
                  <a:gd name="connsiteY0" fmla="*/ 0 h 154812"/>
                  <a:gd name="connsiteX1" fmla="*/ 503238 w 503238"/>
                  <a:gd name="connsiteY1" fmla="*/ 153988 h 154812"/>
                </a:gdLst>
                <a:ahLst/>
                <a:cxnLst>
                  <a:cxn ang="0">
                    <a:pos x="connsiteX0" y="connsiteY0"/>
                  </a:cxn>
                  <a:cxn ang="0">
                    <a:pos x="connsiteX1" y="connsiteY1"/>
                  </a:cxn>
                </a:cxnLst>
                <a:rect l="l" t="t" r="r" b="b"/>
                <a:pathLst>
                  <a:path w="503238" h="154812">
                    <a:moveTo>
                      <a:pt x="0" y="0"/>
                    </a:moveTo>
                    <a:cubicBezTo>
                      <a:pt x="126471" y="119591"/>
                      <a:pt x="310092" y="161396"/>
                      <a:pt x="503238" y="153988"/>
                    </a:cubicBezTo>
                  </a:path>
                </a:pathLst>
              </a:custGeom>
              <a:grpFill/>
              <a:ln w="2540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grpSp>
      </p:grpSp>
      <p:sp>
        <p:nvSpPr>
          <p:cNvPr id="46" name="Text Placeholder 29"/>
          <p:cNvSpPr txBox="1">
            <a:spLocks/>
          </p:cNvSpPr>
          <p:nvPr/>
        </p:nvSpPr>
        <p:spPr>
          <a:xfrm>
            <a:off x="1868830" y="4892573"/>
            <a:ext cx="8698815" cy="1046440"/>
          </a:xfrm>
          <a:prstGeom prst="rect">
            <a:avLst/>
          </a:prstGeom>
        </p:spPr>
        <p:txBody>
          <a:bodyPr vert="horz" wrap="square" lIns="146304" tIns="91440" rIns="146304" bIns="91440" rtlCol="0">
            <a:spAutoFit/>
          </a:bodyPr>
          <a:lstStyle>
            <a:lvl1pPr marL="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400" kern="1200" spc="0" baseline="0">
                <a:solidFill>
                  <a:schemeClr val="tx2"/>
                </a:solidFill>
                <a:latin typeface="+mj-lt"/>
                <a:ea typeface="+mn-ea"/>
                <a:cs typeface="+mn-cs"/>
              </a:defRPr>
            </a:lvl1pPr>
            <a:lvl2pPr marL="3429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400" kern="1200" spc="0" baseline="0">
                <a:gradFill>
                  <a:gsLst>
                    <a:gs pos="1250">
                      <a:schemeClr val="tx1"/>
                    </a:gs>
                    <a:gs pos="100000">
                      <a:schemeClr val="tx1"/>
                    </a:gs>
                  </a:gsLst>
                  <a:lin ang="5400000" scaled="0"/>
                </a:gradFill>
                <a:latin typeface="+mn-lt"/>
                <a:ea typeface="+mn-ea"/>
                <a:cs typeface="+mn-cs"/>
              </a:defRPr>
            </a:lvl2pPr>
            <a:lvl3pPr marL="5715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000" kern="1200" spc="0" baseline="0">
                <a:gradFill>
                  <a:gsLst>
                    <a:gs pos="1250">
                      <a:schemeClr val="tx1"/>
                    </a:gs>
                    <a:gs pos="100000">
                      <a:schemeClr val="tx1"/>
                    </a:gs>
                  </a:gsLst>
                  <a:lin ang="5400000" scaled="0"/>
                </a:gradFill>
                <a:latin typeface="+mn-lt"/>
                <a:ea typeface="+mn-ea"/>
                <a:cs typeface="+mn-cs"/>
              </a:defRPr>
            </a:lvl3pPr>
            <a:lvl4pPr marL="8001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chemeClr val="tx1"/>
                    </a:gs>
                    <a:gs pos="100000">
                      <a:schemeClr val="tx1"/>
                    </a:gs>
                  </a:gsLst>
                  <a:lin ang="5400000" scaled="0"/>
                </a:gradFill>
                <a:latin typeface="+mn-lt"/>
                <a:ea typeface="+mn-ea"/>
                <a:cs typeface="+mn-cs"/>
              </a:defRPr>
            </a:lvl4pPr>
            <a:lvl5pPr marL="10287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2800" dirty="0">
                <a:solidFill>
                  <a:schemeClr val="bg1"/>
                </a:solidFill>
                <a:latin typeface="Segoe UI Semilight" panose="020B0402040204020203" pitchFamily="34" charset="0"/>
                <a:cs typeface="Segoe UI Semilight" panose="020B0402040204020203" pitchFamily="34" charset="0"/>
              </a:rPr>
              <a:t>Reimagine what's possible for your customers</a:t>
            </a:r>
          </a:p>
          <a:p>
            <a:pPr algn="ctr"/>
            <a:r>
              <a:rPr lang="en-US" sz="2800" dirty="0">
                <a:solidFill>
                  <a:schemeClr val="bg1"/>
                </a:solidFill>
                <a:latin typeface="Segoe UI Semilight" panose="020B0402040204020203" pitchFamily="34" charset="0"/>
                <a:cs typeface="Segoe UI Semilight" panose="020B0402040204020203" pitchFamily="34" charset="0"/>
              </a:rPr>
              <a:t>Reimagine what’s possible for your business</a:t>
            </a:r>
          </a:p>
        </p:txBody>
      </p:sp>
    </p:spTree>
    <p:extLst>
      <p:ext uri="{BB962C8B-B14F-4D97-AF65-F5344CB8AC3E}">
        <p14:creationId xmlns:p14="http://schemas.microsoft.com/office/powerpoint/2010/main" val="13521721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500"/>
                                        <p:tgtEl>
                                          <p:spTgt spid="22"/>
                                        </p:tgtEl>
                                      </p:cBhvr>
                                    </p:animEffect>
                                  </p:childTnLst>
                                </p:cTn>
                              </p:par>
                              <p:par>
                                <p:cTn id="22" presetID="10" presetClass="entr" presetSubtype="0" fill="hold"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par>
                                <p:cTn id="25" presetID="10" presetClass="entr" presetSubtype="0" fill="hold"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500"/>
                                        <p:tgtEl>
                                          <p:spTgt spid="43"/>
                                        </p:tgtEl>
                                      </p:cBhvr>
                                    </p:animEffect>
                                  </p:childTnLst>
                                </p:cTn>
                              </p:par>
                              <p:par>
                                <p:cTn id="31" presetID="10" presetClass="exit" presetSubtype="0" fill="hold" grpId="1" nodeType="withEffect">
                                  <p:stCondLst>
                                    <p:cond delay="0"/>
                                  </p:stCondLst>
                                  <p:childTnLst>
                                    <p:animEffect transition="out" filter="fade">
                                      <p:cBhvr>
                                        <p:cTn id="32" dur="250"/>
                                        <p:tgtEl>
                                          <p:spTgt spid="15"/>
                                        </p:tgtEl>
                                      </p:cBhvr>
                                    </p:animEffect>
                                    <p:set>
                                      <p:cBhvr>
                                        <p:cTn id="33" dur="1" fill="hold">
                                          <p:stCondLst>
                                            <p:cond delay="249"/>
                                          </p:stCondLst>
                                        </p:cTn>
                                        <p:tgtEl>
                                          <p:spTgt spid="15"/>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500"/>
                                        <p:tgtEl>
                                          <p:spTgt spid="24"/>
                                        </p:tgtEl>
                                      </p:cBhvr>
                                    </p:animEffect>
                                  </p:childTnLst>
                                </p:cTn>
                              </p:par>
                              <p:par>
                                <p:cTn id="39" presetID="10" presetClass="entr" presetSubtype="0" fill="hold"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500"/>
                                        <p:tgtEl>
                                          <p:spTgt spid="36"/>
                                        </p:tgtEl>
                                      </p:cBhvr>
                                    </p:animEffect>
                                  </p:childTnLst>
                                </p:cTn>
                              </p:par>
                              <p:par>
                                <p:cTn id="42" presetID="10" presetClass="entr" presetSubtype="0" fill="hold"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500"/>
                                        <p:tgtEl>
                                          <p:spTgt spid="36"/>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500"/>
                                        <p:tgtEl>
                                          <p:spTgt spid="23"/>
                                        </p:tgtEl>
                                      </p:cBhvr>
                                    </p:animEffect>
                                  </p:childTnLst>
                                </p:cTn>
                              </p:par>
                              <p:par>
                                <p:cTn id="48" presetID="10" presetClass="exit" presetSubtype="0" fill="hold" grpId="1" nodeType="withEffect">
                                  <p:stCondLst>
                                    <p:cond delay="0"/>
                                  </p:stCondLst>
                                  <p:childTnLst>
                                    <p:animEffect transition="out" filter="fade">
                                      <p:cBhvr>
                                        <p:cTn id="49" dur="250"/>
                                        <p:tgtEl>
                                          <p:spTgt spid="43"/>
                                        </p:tgtEl>
                                      </p:cBhvr>
                                    </p:animEffect>
                                    <p:set>
                                      <p:cBhvr>
                                        <p:cTn id="50" dur="1" fill="hold">
                                          <p:stCondLst>
                                            <p:cond delay="249"/>
                                          </p:stCondLst>
                                        </p:cTn>
                                        <p:tgtEl>
                                          <p:spTgt spid="43"/>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39"/>
                                        </p:tgtEl>
                                        <p:attrNameLst>
                                          <p:attrName>style.visibility</p:attrName>
                                        </p:attrNameLst>
                                      </p:cBhvr>
                                      <p:to>
                                        <p:strVal val="visible"/>
                                      </p:to>
                                    </p:set>
                                    <p:animEffect transition="in" filter="fade">
                                      <p:cBhvr>
                                        <p:cTn id="55" dur="500"/>
                                        <p:tgtEl>
                                          <p:spTgt spid="39"/>
                                        </p:tgtEl>
                                      </p:cBhvr>
                                    </p:animEffect>
                                  </p:childTnLst>
                                </p:cTn>
                              </p:par>
                              <p:par>
                                <p:cTn id="56" presetID="10" presetClass="entr" presetSubtype="0" fill="hold" nodeType="withEffect">
                                  <p:stCondLst>
                                    <p:cond delay="0"/>
                                  </p:stCondLst>
                                  <p:childTnLst>
                                    <p:set>
                                      <p:cBhvr>
                                        <p:cTn id="57" dur="1" fill="hold">
                                          <p:stCondLst>
                                            <p:cond delay="0"/>
                                          </p:stCondLst>
                                        </p:cTn>
                                        <p:tgtEl>
                                          <p:spTgt spid="96"/>
                                        </p:tgtEl>
                                        <p:attrNameLst>
                                          <p:attrName>style.visibility</p:attrName>
                                        </p:attrNameLst>
                                      </p:cBhvr>
                                      <p:to>
                                        <p:strVal val="visible"/>
                                      </p:to>
                                    </p:set>
                                    <p:animEffect transition="in" filter="fade">
                                      <p:cBhvr>
                                        <p:cTn id="58" dur="500"/>
                                        <p:tgtEl>
                                          <p:spTgt spid="96"/>
                                        </p:tgtEl>
                                      </p:cBhvr>
                                    </p:animEffect>
                                  </p:childTnLst>
                                </p:cTn>
                              </p:par>
                              <p:par>
                                <p:cTn id="59" presetID="10" presetClass="entr" presetSubtype="0" fill="hold" nodeType="withEffect">
                                  <p:stCondLst>
                                    <p:cond delay="0"/>
                                  </p:stCondLst>
                                  <p:childTnLst>
                                    <p:set>
                                      <p:cBhvr>
                                        <p:cTn id="60" dur="1" fill="hold">
                                          <p:stCondLst>
                                            <p:cond delay="0"/>
                                          </p:stCondLst>
                                        </p:cTn>
                                        <p:tgtEl>
                                          <p:spTgt spid="96"/>
                                        </p:tgtEl>
                                        <p:attrNameLst>
                                          <p:attrName>style.visibility</p:attrName>
                                        </p:attrNameLst>
                                      </p:cBhvr>
                                      <p:to>
                                        <p:strVal val="visible"/>
                                      </p:to>
                                    </p:set>
                                    <p:animEffect transition="in" filter="fade">
                                      <p:cBhvr>
                                        <p:cTn id="61" dur="500"/>
                                        <p:tgtEl>
                                          <p:spTgt spid="96"/>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38"/>
                                        </p:tgtEl>
                                        <p:attrNameLst>
                                          <p:attrName>style.visibility</p:attrName>
                                        </p:attrNameLst>
                                      </p:cBhvr>
                                      <p:to>
                                        <p:strVal val="visible"/>
                                      </p:to>
                                    </p:set>
                                    <p:animEffect transition="in" filter="fade">
                                      <p:cBhvr>
                                        <p:cTn id="64" dur="500"/>
                                        <p:tgtEl>
                                          <p:spTgt spid="38"/>
                                        </p:tgtEl>
                                      </p:cBhvr>
                                    </p:animEffect>
                                  </p:childTnLst>
                                </p:cTn>
                              </p:par>
                              <p:par>
                                <p:cTn id="65" presetID="10" presetClass="exit" presetSubtype="0" fill="hold" grpId="1" nodeType="withEffect">
                                  <p:stCondLst>
                                    <p:cond delay="0"/>
                                  </p:stCondLst>
                                  <p:childTnLst>
                                    <p:animEffect transition="out" filter="fade">
                                      <p:cBhvr>
                                        <p:cTn id="66" dur="250"/>
                                        <p:tgtEl>
                                          <p:spTgt spid="23"/>
                                        </p:tgtEl>
                                      </p:cBhvr>
                                    </p:animEffect>
                                    <p:set>
                                      <p:cBhvr>
                                        <p:cTn id="67" dur="1" fill="hold">
                                          <p:stCondLst>
                                            <p:cond delay="249"/>
                                          </p:stCondLst>
                                        </p:cTn>
                                        <p:tgtEl>
                                          <p:spTgt spid="23"/>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10" presetClass="exit" presetSubtype="0" fill="hold" grpId="1" nodeType="clickEffect">
                                  <p:stCondLst>
                                    <p:cond delay="0"/>
                                  </p:stCondLst>
                                  <p:childTnLst>
                                    <p:animEffect transition="out" filter="fade">
                                      <p:cBhvr>
                                        <p:cTn id="71" dur="250"/>
                                        <p:tgtEl>
                                          <p:spTgt spid="38"/>
                                        </p:tgtEl>
                                      </p:cBhvr>
                                    </p:animEffect>
                                    <p:set>
                                      <p:cBhvr>
                                        <p:cTn id="72" dur="1" fill="hold">
                                          <p:stCondLst>
                                            <p:cond delay="249"/>
                                          </p:stCondLst>
                                        </p:cTn>
                                        <p:tgtEl>
                                          <p:spTgt spid="38"/>
                                        </p:tgtEl>
                                        <p:attrNameLst>
                                          <p:attrName>style.visibility</p:attrName>
                                        </p:attrNameLst>
                                      </p:cBhvr>
                                      <p:to>
                                        <p:strVal val="hidden"/>
                                      </p:to>
                                    </p:set>
                                  </p:childTnLst>
                                </p:cTn>
                              </p:par>
                              <p:par>
                                <p:cTn id="73" presetID="42" presetClass="entr" presetSubtype="0" fill="hold" grpId="0" nodeType="with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fade">
                                      <p:cBhvr>
                                        <p:cTn id="75" dur="500"/>
                                        <p:tgtEl>
                                          <p:spTgt spid="46"/>
                                        </p:tgtEl>
                                      </p:cBhvr>
                                    </p:animEffect>
                                    <p:anim calcmode="lin" valueType="num">
                                      <p:cBhvr>
                                        <p:cTn id="76" dur="500" fill="hold"/>
                                        <p:tgtEl>
                                          <p:spTgt spid="46"/>
                                        </p:tgtEl>
                                        <p:attrNameLst>
                                          <p:attrName>ppt_x</p:attrName>
                                        </p:attrNameLst>
                                      </p:cBhvr>
                                      <p:tavLst>
                                        <p:tav tm="0">
                                          <p:val>
                                            <p:strVal val="#ppt_x"/>
                                          </p:val>
                                        </p:tav>
                                        <p:tav tm="100000">
                                          <p:val>
                                            <p:strVal val="#ppt_x"/>
                                          </p:val>
                                        </p:tav>
                                      </p:tavLst>
                                    </p:anim>
                                    <p:anim calcmode="lin" valueType="num">
                                      <p:cBhvr>
                                        <p:cTn id="77" dur="5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P spid="43" grpId="0"/>
      <p:bldP spid="43" grpId="1"/>
      <p:bldP spid="21" grpId="0"/>
      <p:bldP spid="22" grpId="0"/>
      <p:bldP spid="23" grpId="0"/>
      <p:bldP spid="23" grpId="1"/>
      <p:bldP spid="24" grpId="0"/>
      <p:bldP spid="38" grpId="0"/>
      <p:bldP spid="38" grpId="1"/>
      <p:bldP spid="39" grpId="0"/>
      <p:bldP spid="4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7787293" y="1355172"/>
            <a:ext cx="1370334" cy="5342037"/>
            <a:chOff x="7787514" y="1354867"/>
            <a:chExt cx="1370529" cy="5342795"/>
          </a:xfrm>
        </p:grpSpPr>
        <p:sp>
          <p:nvSpPr>
            <p:cNvPr id="96" name="Rectangle 95"/>
            <p:cNvSpPr/>
            <p:nvPr/>
          </p:nvSpPr>
          <p:spPr bwMode="auto">
            <a:xfrm>
              <a:off x="7787514" y="2125663"/>
              <a:ext cx="1370529" cy="4571999"/>
            </a:xfrm>
            <a:prstGeom prst="rect">
              <a:avLst/>
            </a:prstGeom>
            <a:solidFill>
              <a:schemeClr val="bg2">
                <a:lumMod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494" tIns="149196" rIns="186494" bIns="149196" numCol="1" spcCol="0" rtlCol="0" fromWordArt="0" anchor="t" anchorCtr="0" forceAA="0" compatLnSpc="1">
              <a:prstTxWarp prst="textNoShape">
                <a:avLst/>
              </a:prstTxWarp>
              <a:noAutofit/>
            </a:bodyPr>
            <a:lstStyle/>
            <a:p>
              <a:pPr algn="ctr" defTabSz="950846" fontAlgn="base">
                <a:lnSpc>
                  <a:spcPct val="90000"/>
                </a:lnSpc>
                <a:spcBef>
                  <a:spcPct val="0"/>
                </a:spcBef>
                <a:spcAft>
                  <a:spcPct val="0"/>
                </a:spcAft>
              </a:pPr>
              <a:endParaRPr lang="en-GB" sz="2448" kern="0" dirty="0">
                <a:gradFill>
                  <a:gsLst>
                    <a:gs pos="0">
                      <a:srgbClr val="FFFFFF"/>
                    </a:gs>
                    <a:gs pos="100000">
                      <a:srgbClr val="FFFFFF"/>
                    </a:gs>
                  </a:gsLst>
                  <a:lin ang="5400000" scaled="0"/>
                </a:gradFill>
                <a:ea typeface="Segoe UI" pitchFamily="34" charset="0"/>
                <a:cs typeface="Segoe UI" pitchFamily="34" charset="0"/>
              </a:endParaRPr>
            </a:p>
          </p:txBody>
        </p:sp>
        <p:sp>
          <p:nvSpPr>
            <p:cNvPr id="105" name="Rectangle 104"/>
            <p:cNvSpPr/>
            <p:nvPr/>
          </p:nvSpPr>
          <p:spPr bwMode="auto">
            <a:xfrm>
              <a:off x="8159476" y="1354867"/>
              <a:ext cx="639989" cy="254298"/>
            </a:xfrm>
            <a:prstGeom prst="rect">
              <a:avLst/>
            </a:prstGeom>
          </p:spPr>
          <p:txBody>
            <a:bodyPr wrap="square" lIns="0" tIns="0" rIns="0" bIns="0" anchor="ctr">
              <a:spAutoFit/>
            </a:bodyPr>
            <a:lstStyle/>
            <a:p>
              <a:pPr algn="ctr" defTabSz="931116">
                <a:lnSpc>
                  <a:spcPct val="90000"/>
                </a:lnSpc>
                <a:defRPr/>
              </a:pPr>
              <a:r>
                <a:rPr lang="en-US" b="1" kern="0" spc="-102" dirty="0">
                  <a:ln w="18415" cmpd="sng">
                    <a:noFill/>
                    <a:prstDash val="solid"/>
                  </a:ln>
                  <a:gradFill>
                    <a:gsLst>
                      <a:gs pos="2917">
                        <a:schemeClr val="tx2"/>
                      </a:gs>
                      <a:gs pos="30000">
                        <a:schemeClr val="tx2"/>
                      </a:gs>
                    </a:gsLst>
                    <a:lin ang="5400000" scaled="0"/>
                  </a:gradFill>
                </a:rPr>
                <a:t>2017</a:t>
              </a:r>
            </a:p>
          </p:txBody>
        </p:sp>
      </p:grpSp>
      <p:grpSp>
        <p:nvGrpSpPr>
          <p:cNvPr id="21" name="Group 20"/>
          <p:cNvGrpSpPr/>
          <p:nvPr/>
        </p:nvGrpSpPr>
        <p:grpSpPr>
          <a:xfrm>
            <a:off x="9195809" y="1351176"/>
            <a:ext cx="1370334" cy="5346033"/>
            <a:chOff x="9196230" y="1350870"/>
            <a:chExt cx="1370529" cy="5346792"/>
          </a:xfrm>
        </p:grpSpPr>
        <p:sp>
          <p:nvSpPr>
            <p:cNvPr id="101" name="Rectangle 100"/>
            <p:cNvSpPr/>
            <p:nvPr/>
          </p:nvSpPr>
          <p:spPr bwMode="auto">
            <a:xfrm>
              <a:off x="9196230" y="2125663"/>
              <a:ext cx="1370529" cy="4571999"/>
            </a:xfrm>
            <a:prstGeom prst="rect">
              <a:avLst/>
            </a:prstGeom>
            <a:solidFill>
              <a:schemeClr val="bg2">
                <a:lumMod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494" tIns="149196" rIns="186494" bIns="149196" numCol="1" spcCol="0" rtlCol="0" fromWordArt="0" anchor="t" anchorCtr="0" forceAA="0" compatLnSpc="1">
              <a:prstTxWarp prst="textNoShape">
                <a:avLst/>
              </a:prstTxWarp>
              <a:noAutofit/>
            </a:bodyPr>
            <a:lstStyle/>
            <a:p>
              <a:pPr algn="ctr" defTabSz="950846" fontAlgn="base">
                <a:lnSpc>
                  <a:spcPct val="90000"/>
                </a:lnSpc>
                <a:spcBef>
                  <a:spcPct val="0"/>
                </a:spcBef>
                <a:spcAft>
                  <a:spcPct val="0"/>
                </a:spcAft>
              </a:pPr>
              <a:endParaRPr lang="en-GB" sz="2448" kern="0" dirty="0">
                <a:gradFill>
                  <a:gsLst>
                    <a:gs pos="0">
                      <a:srgbClr val="FFFFFF"/>
                    </a:gs>
                    <a:gs pos="100000">
                      <a:srgbClr val="FFFFFF"/>
                    </a:gs>
                  </a:gsLst>
                  <a:lin ang="5400000" scaled="0"/>
                </a:gradFill>
                <a:ea typeface="Segoe UI" pitchFamily="34" charset="0"/>
                <a:cs typeface="Segoe UI" pitchFamily="34" charset="0"/>
              </a:endParaRPr>
            </a:p>
          </p:txBody>
        </p:sp>
        <p:sp>
          <p:nvSpPr>
            <p:cNvPr id="109" name="Rectangle 108"/>
            <p:cNvSpPr/>
            <p:nvPr/>
          </p:nvSpPr>
          <p:spPr bwMode="auto">
            <a:xfrm>
              <a:off x="9561500" y="1350870"/>
              <a:ext cx="639989" cy="254298"/>
            </a:xfrm>
            <a:prstGeom prst="rect">
              <a:avLst/>
            </a:prstGeom>
            <a:noFill/>
          </p:spPr>
          <p:txBody>
            <a:bodyPr wrap="square" lIns="0" tIns="0" rIns="0" bIns="0" anchor="ctr">
              <a:spAutoFit/>
            </a:bodyPr>
            <a:lstStyle/>
            <a:p>
              <a:pPr algn="ctr" defTabSz="931116">
                <a:lnSpc>
                  <a:spcPct val="90000"/>
                </a:lnSpc>
                <a:defRPr/>
              </a:pPr>
              <a:r>
                <a:rPr lang="en-US" b="1" kern="0" spc="-102" dirty="0">
                  <a:ln w="18415" cmpd="sng">
                    <a:noFill/>
                    <a:prstDash val="solid"/>
                  </a:ln>
                  <a:gradFill>
                    <a:gsLst>
                      <a:gs pos="2917">
                        <a:schemeClr val="tx2"/>
                      </a:gs>
                      <a:gs pos="30000">
                        <a:schemeClr val="tx2"/>
                      </a:gs>
                    </a:gsLst>
                    <a:lin ang="5400000" scaled="0"/>
                  </a:gradFill>
                </a:rPr>
                <a:t>2018</a:t>
              </a:r>
            </a:p>
          </p:txBody>
        </p:sp>
      </p:grpSp>
      <p:grpSp>
        <p:nvGrpSpPr>
          <p:cNvPr id="22" name="Group 21"/>
          <p:cNvGrpSpPr/>
          <p:nvPr/>
        </p:nvGrpSpPr>
        <p:grpSpPr>
          <a:xfrm>
            <a:off x="10604323" y="1355172"/>
            <a:ext cx="1559038" cy="5342037"/>
            <a:chOff x="10604944" y="1354867"/>
            <a:chExt cx="1559259" cy="5342795"/>
          </a:xfrm>
        </p:grpSpPr>
        <p:sp>
          <p:nvSpPr>
            <p:cNvPr id="103" name="Rectangle 102"/>
            <p:cNvSpPr/>
            <p:nvPr/>
          </p:nvSpPr>
          <p:spPr bwMode="auto">
            <a:xfrm>
              <a:off x="10604944" y="2125663"/>
              <a:ext cx="1559259" cy="4571999"/>
            </a:xfrm>
            <a:prstGeom prst="rect">
              <a:avLst/>
            </a:prstGeom>
            <a:solidFill>
              <a:schemeClr val="bg2">
                <a:lumMod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494" tIns="149196" rIns="186494" bIns="149196" numCol="1" spcCol="0" rtlCol="0" fromWordArt="0" anchor="t" anchorCtr="0" forceAA="0" compatLnSpc="1">
              <a:prstTxWarp prst="textNoShape">
                <a:avLst/>
              </a:prstTxWarp>
              <a:noAutofit/>
            </a:bodyPr>
            <a:lstStyle/>
            <a:p>
              <a:pPr algn="ctr" defTabSz="950846" fontAlgn="base">
                <a:lnSpc>
                  <a:spcPct val="90000"/>
                </a:lnSpc>
                <a:spcBef>
                  <a:spcPct val="0"/>
                </a:spcBef>
                <a:spcAft>
                  <a:spcPct val="0"/>
                </a:spcAft>
              </a:pPr>
              <a:endParaRPr lang="en-GB" sz="2448" kern="0" dirty="0">
                <a:gradFill>
                  <a:gsLst>
                    <a:gs pos="0">
                      <a:srgbClr val="FFFFFF"/>
                    </a:gs>
                    <a:gs pos="100000">
                      <a:srgbClr val="FFFFFF"/>
                    </a:gs>
                  </a:gsLst>
                  <a:lin ang="5400000" scaled="0"/>
                </a:gradFill>
                <a:ea typeface="Segoe UI" pitchFamily="34" charset="0"/>
                <a:cs typeface="Segoe UI" pitchFamily="34" charset="0"/>
              </a:endParaRPr>
            </a:p>
          </p:txBody>
        </p:sp>
        <p:sp>
          <p:nvSpPr>
            <p:cNvPr id="113" name="Rectangle 112"/>
            <p:cNvSpPr/>
            <p:nvPr/>
          </p:nvSpPr>
          <p:spPr bwMode="auto">
            <a:xfrm>
              <a:off x="10970213" y="1354867"/>
              <a:ext cx="639989" cy="254298"/>
            </a:xfrm>
            <a:prstGeom prst="rect">
              <a:avLst/>
            </a:prstGeom>
            <a:noFill/>
          </p:spPr>
          <p:txBody>
            <a:bodyPr wrap="square" lIns="0" tIns="0" rIns="0" bIns="0" anchor="ctr">
              <a:spAutoFit/>
            </a:bodyPr>
            <a:lstStyle/>
            <a:p>
              <a:pPr algn="ctr" defTabSz="931116">
                <a:lnSpc>
                  <a:spcPct val="90000"/>
                </a:lnSpc>
                <a:defRPr/>
              </a:pPr>
              <a:r>
                <a:rPr lang="en-US" b="1" kern="0" spc="-102" dirty="0">
                  <a:ln w="18415" cmpd="sng">
                    <a:noFill/>
                    <a:prstDash val="solid"/>
                  </a:ln>
                  <a:gradFill>
                    <a:gsLst>
                      <a:gs pos="2917">
                        <a:schemeClr val="tx2"/>
                      </a:gs>
                      <a:gs pos="30000">
                        <a:schemeClr val="tx2"/>
                      </a:gs>
                    </a:gsLst>
                    <a:lin ang="5400000" scaled="0"/>
                  </a:gradFill>
                </a:rPr>
                <a:t>2019</a:t>
              </a:r>
            </a:p>
          </p:txBody>
        </p:sp>
      </p:grpSp>
      <p:grpSp>
        <p:nvGrpSpPr>
          <p:cNvPr id="16" name="Group 15"/>
          <p:cNvGrpSpPr/>
          <p:nvPr/>
        </p:nvGrpSpPr>
        <p:grpSpPr>
          <a:xfrm>
            <a:off x="2153228" y="1355170"/>
            <a:ext cx="1370334" cy="5342039"/>
            <a:chOff x="2152650" y="1354865"/>
            <a:chExt cx="1370529" cy="5342797"/>
          </a:xfrm>
        </p:grpSpPr>
        <p:sp>
          <p:nvSpPr>
            <p:cNvPr id="114" name="Rectangle 113"/>
            <p:cNvSpPr/>
            <p:nvPr/>
          </p:nvSpPr>
          <p:spPr bwMode="auto">
            <a:xfrm>
              <a:off x="2152650" y="2125663"/>
              <a:ext cx="1370529" cy="4571999"/>
            </a:xfrm>
            <a:prstGeom prst="rect">
              <a:avLst/>
            </a:prstGeom>
            <a:solidFill>
              <a:schemeClr val="bg2">
                <a:lumMod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494" tIns="149196" rIns="186494" bIns="149196" numCol="1" spcCol="0" rtlCol="0" fromWordArt="0" anchor="t" anchorCtr="0" forceAA="0" compatLnSpc="1">
              <a:prstTxWarp prst="textNoShape">
                <a:avLst/>
              </a:prstTxWarp>
              <a:noAutofit/>
            </a:bodyPr>
            <a:lstStyle/>
            <a:p>
              <a:pPr algn="ctr" defTabSz="950846" fontAlgn="base">
                <a:lnSpc>
                  <a:spcPct val="90000"/>
                </a:lnSpc>
                <a:spcBef>
                  <a:spcPct val="0"/>
                </a:spcBef>
                <a:spcAft>
                  <a:spcPct val="0"/>
                </a:spcAft>
              </a:pPr>
              <a:endParaRPr lang="en-GB" sz="2448" kern="0" dirty="0">
                <a:gradFill>
                  <a:gsLst>
                    <a:gs pos="0">
                      <a:srgbClr val="FFFFFF"/>
                    </a:gs>
                    <a:gs pos="100000">
                      <a:srgbClr val="FFFFFF"/>
                    </a:gs>
                  </a:gsLst>
                  <a:lin ang="5400000" scaled="0"/>
                </a:gradFill>
                <a:ea typeface="Segoe UI" pitchFamily="34" charset="0"/>
                <a:cs typeface="Segoe UI" pitchFamily="34" charset="0"/>
              </a:endParaRPr>
            </a:p>
          </p:txBody>
        </p:sp>
        <p:sp>
          <p:nvSpPr>
            <p:cNvPr id="84" name="Rectangle 83"/>
            <p:cNvSpPr/>
            <p:nvPr/>
          </p:nvSpPr>
          <p:spPr bwMode="auto">
            <a:xfrm>
              <a:off x="2517920" y="1354865"/>
              <a:ext cx="639990" cy="254298"/>
            </a:xfrm>
            <a:prstGeom prst="rect">
              <a:avLst/>
            </a:prstGeom>
            <a:noFill/>
          </p:spPr>
          <p:txBody>
            <a:bodyPr wrap="square" lIns="0" tIns="0" rIns="0" bIns="0" anchor="ctr">
              <a:spAutoFit/>
            </a:bodyPr>
            <a:lstStyle/>
            <a:p>
              <a:pPr algn="ctr" defTabSz="931116">
                <a:lnSpc>
                  <a:spcPct val="90000"/>
                </a:lnSpc>
                <a:defRPr/>
              </a:pPr>
              <a:r>
                <a:rPr lang="en-US" b="1" kern="0" spc="-102" dirty="0">
                  <a:ln w="18415" cmpd="sng">
                    <a:noFill/>
                    <a:prstDash val="solid"/>
                  </a:ln>
                  <a:gradFill>
                    <a:gsLst>
                      <a:gs pos="2917">
                        <a:schemeClr val="tx2"/>
                      </a:gs>
                      <a:gs pos="30000">
                        <a:schemeClr val="tx2"/>
                      </a:gs>
                    </a:gsLst>
                    <a:lin ang="5400000" scaled="0"/>
                  </a:gradFill>
                </a:rPr>
                <a:t>2013</a:t>
              </a:r>
            </a:p>
          </p:txBody>
        </p:sp>
      </p:grpSp>
      <p:grpSp>
        <p:nvGrpSpPr>
          <p:cNvPr id="17" name="Group 16"/>
          <p:cNvGrpSpPr/>
          <p:nvPr/>
        </p:nvGrpSpPr>
        <p:grpSpPr>
          <a:xfrm>
            <a:off x="3561744" y="1355170"/>
            <a:ext cx="1370334" cy="5342039"/>
            <a:chOff x="3561366" y="1354865"/>
            <a:chExt cx="1370529" cy="5342797"/>
          </a:xfrm>
        </p:grpSpPr>
        <p:sp>
          <p:nvSpPr>
            <p:cNvPr id="112" name="Rectangle 111"/>
            <p:cNvSpPr/>
            <p:nvPr/>
          </p:nvSpPr>
          <p:spPr bwMode="auto">
            <a:xfrm>
              <a:off x="3561366" y="2125663"/>
              <a:ext cx="1370529" cy="4571999"/>
            </a:xfrm>
            <a:prstGeom prst="rect">
              <a:avLst/>
            </a:prstGeom>
            <a:solidFill>
              <a:schemeClr val="bg2">
                <a:lumMod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494" tIns="149196" rIns="186494" bIns="149196" numCol="1" spcCol="0" rtlCol="0" fromWordArt="0" anchor="t" anchorCtr="0" forceAA="0" compatLnSpc="1">
              <a:prstTxWarp prst="textNoShape">
                <a:avLst/>
              </a:prstTxWarp>
              <a:noAutofit/>
            </a:bodyPr>
            <a:lstStyle/>
            <a:p>
              <a:pPr algn="ctr" defTabSz="950846" fontAlgn="base">
                <a:lnSpc>
                  <a:spcPct val="90000"/>
                </a:lnSpc>
                <a:spcBef>
                  <a:spcPct val="0"/>
                </a:spcBef>
                <a:spcAft>
                  <a:spcPct val="0"/>
                </a:spcAft>
              </a:pPr>
              <a:endParaRPr lang="en-GB" sz="2448" kern="0" dirty="0">
                <a:gradFill>
                  <a:gsLst>
                    <a:gs pos="0">
                      <a:srgbClr val="FFFFFF"/>
                    </a:gs>
                    <a:gs pos="100000">
                      <a:srgbClr val="FFFFFF"/>
                    </a:gs>
                  </a:gsLst>
                  <a:lin ang="5400000" scaled="0"/>
                </a:gradFill>
                <a:ea typeface="Segoe UI" pitchFamily="34" charset="0"/>
                <a:cs typeface="Segoe UI" pitchFamily="34" charset="0"/>
              </a:endParaRPr>
            </a:p>
          </p:txBody>
        </p:sp>
        <p:sp>
          <p:nvSpPr>
            <p:cNvPr id="89" name="Rectangle 88"/>
            <p:cNvSpPr/>
            <p:nvPr/>
          </p:nvSpPr>
          <p:spPr bwMode="auto">
            <a:xfrm>
              <a:off x="3932238" y="1354865"/>
              <a:ext cx="639989" cy="254298"/>
            </a:xfrm>
            <a:prstGeom prst="rect">
              <a:avLst/>
            </a:prstGeom>
            <a:noFill/>
          </p:spPr>
          <p:txBody>
            <a:bodyPr wrap="square" lIns="0" tIns="0" rIns="0" bIns="0" anchor="ctr">
              <a:spAutoFit/>
            </a:bodyPr>
            <a:lstStyle/>
            <a:p>
              <a:pPr algn="ctr" defTabSz="931116">
                <a:lnSpc>
                  <a:spcPct val="90000"/>
                </a:lnSpc>
                <a:defRPr/>
              </a:pPr>
              <a:r>
                <a:rPr lang="en-US" b="1" kern="0" spc="-102" dirty="0">
                  <a:ln w="18415" cmpd="sng">
                    <a:noFill/>
                    <a:prstDash val="solid"/>
                  </a:ln>
                  <a:gradFill>
                    <a:gsLst>
                      <a:gs pos="2917">
                        <a:schemeClr val="tx2"/>
                      </a:gs>
                      <a:gs pos="30000">
                        <a:schemeClr val="tx2"/>
                      </a:gs>
                    </a:gsLst>
                    <a:lin ang="5400000" scaled="0"/>
                  </a:gradFill>
                </a:rPr>
                <a:t>2014 </a:t>
              </a:r>
            </a:p>
          </p:txBody>
        </p:sp>
      </p:grpSp>
      <p:grpSp>
        <p:nvGrpSpPr>
          <p:cNvPr id="18" name="Group 17"/>
          <p:cNvGrpSpPr/>
          <p:nvPr/>
        </p:nvGrpSpPr>
        <p:grpSpPr>
          <a:xfrm>
            <a:off x="4970261" y="1355170"/>
            <a:ext cx="1370334" cy="5342039"/>
            <a:chOff x="4970082" y="1354865"/>
            <a:chExt cx="1370529" cy="5342797"/>
          </a:xfrm>
        </p:grpSpPr>
        <p:sp>
          <p:nvSpPr>
            <p:cNvPr id="110" name="Rectangle 109"/>
            <p:cNvSpPr/>
            <p:nvPr/>
          </p:nvSpPr>
          <p:spPr bwMode="auto">
            <a:xfrm>
              <a:off x="4970082" y="2125663"/>
              <a:ext cx="1370529" cy="4571999"/>
            </a:xfrm>
            <a:prstGeom prst="rect">
              <a:avLst/>
            </a:prstGeom>
            <a:solidFill>
              <a:schemeClr val="bg2">
                <a:lumMod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494" tIns="149196" rIns="186494" bIns="149196" numCol="1" spcCol="0" rtlCol="0" fromWordArt="0" anchor="t" anchorCtr="0" forceAA="0" compatLnSpc="1">
              <a:prstTxWarp prst="textNoShape">
                <a:avLst/>
              </a:prstTxWarp>
              <a:noAutofit/>
            </a:bodyPr>
            <a:lstStyle/>
            <a:p>
              <a:pPr algn="ctr" defTabSz="950846" fontAlgn="base">
                <a:lnSpc>
                  <a:spcPct val="90000"/>
                </a:lnSpc>
                <a:spcBef>
                  <a:spcPct val="0"/>
                </a:spcBef>
                <a:spcAft>
                  <a:spcPct val="0"/>
                </a:spcAft>
              </a:pPr>
              <a:endParaRPr lang="en-GB" sz="2448" kern="0" dirty="0">
                <a:gradFill>
                  <a:gsLst>
                    <a:gs pos="0">
                      <a:srgbClr val="FFFFFF"/>
                    </a:gs>
                    <a:gs pos="100000">
                      <a:srgbClr val="FFFFFF"/>
                    </a:gs>
                  </a:gsLst>
                  <a:lin ang="5400000" scaled="0"/>
                </a:gradFill>
                <a:ea typeface="Segoe UI" pitchFamily="34" charset="0"/>
                <a:cs typeface="Segoe UI" pitchFamily="34" charset="0"/>
              </a:endParaRPr>
            </a:p>
          </p:txBody>
        </p:sp>
        <p:sp>
          <p:nvSpPr>
            <p:cNvPr id="94" name="Rectangle 93"/>
            <p:cNvSpPr/>
            <p:nvPr/>
          </p:nvSpPr>
          <p:spPr bwMode="auto">
            <a:xfrm>
              <a:off x="5335352" y="1354865"/>
              <a:ext cx="639990" cy="254298"/>
            </a:xfrm>
            <a:prstGeom prst="rect">
              <a:avLst/>
            </a:prstGeom>
          </p:spPr>
          <p:txBody>
            <a:bodyPr wrap="square" lIns="0" tIns="0" rIns="0" bIns="0" anchor="ctr">
              <a:spAutoFit/>
            </a:bodyPr>
            <a:lstStyle/>
            <a:p>
              <a:pPr algn="ctr" defTabSz="931116">
                <a:lnSpc>
                  <a:spcPct val="90000"/>
                </a:lnSpc>
                <a:defRPr/>
              </a:pPr>
              <a:r>
                <a:rPr lang="en-US" b="1" kern="0" spc="-102" dirty="0">
                  <a:ln w="18415" cmpd="sng">
                    <a:noFill/>
                    <a:prstDash val="solid"/>
                  </a:ln>
                  <a:gradFill>
                    <a:gsLst>
                      <a:gs pos="2917">
                        <a:schemeClr val="tx2"/>
                      </a:gs>
                      <a:gs pos="30000">
                        <a:schemeClr val="tx2"/>
                      </a:gs>
                    </a:gsLst>
                    <a:lin ang="5400000" scaled="0"/>
                  </a:gradFill>
                </a:rPr>
                <a:t>2015</a:t>
              </a:r>
            </a:p>
          </p:txBody>
        </p:sp>
      </p:grpSp>
      <p:grpSp>
        <p:nvGrpSpPr>
          <p:cNvPr id="19" name="Group 18"/>
          <p:cNvGrpSpPr/>
          <p:nvPr/>
        </p:nvGrpSpPr>
        <p:grpSpPr>
          <a:xfrm>
            <a:off x="6378776" y="1355170"/>
            <a:ext cx="1370334" cy="5342039"/>
            <a:chOff x="6378798" y="1354865"/>
            <a:chExt cx="1370529" cy="5342797"/>
          </a:xfrm>
        </p:grpSpPr>
        <p:sp>
          <p:nvSpPr>
            <p:cNvPr id="11" name="Rectangle 10"/>
            <p:cNvSpPr/>
            <p:nvPr/>
          </p:nvSpPr>
          <p:spPr bwMode="auto">
            <a:xfrm>
              <a:off x="6378798" y="2125663"/>
              <a:ext cx="1370529" cy="4571999"/>
            </a:xfrm>
            <a:prstGeom prst="rect">
              <a:avLst/>
            </a:prstGeom>
            <a:solidFill>
              <a:schemeClr val="bg2">
                <a:lumMod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494" tIns="149196" rIns="186494" bIns="149196" numCol="1" spcCol="0" rtlCol="0" fromWordArt="0" anchor="t" anchorCtr="0" forceAA="0" compatLnSpc="1">
              <a:prstTxWarp prst="textNoShape">
                <a:avLst/>
              </a:prstTxWarp>
              <a:noAutofit/>
            </a:bodyPr>
            <a:lstStyle/>
            <a:p>
              <a:pPr algn="ctr" defTabSz="950846" fontAlgn="base">
                <a:lnSpc>
                  <a:spcPct val="90000"/>
                </a:lnSpc>
                <a:spcBef>
                  <a:spcPct val="0"/>
                </a:spcBef>
                <a:spcAft>
                  <a:spcPct val="0"/>
                </a:spcAft>
              </a:pPr>
              <a:endParaRPr lang="en-GB" sz="2448" kern="0" dirty="0">
                <a:gradFill>
                  <a:gsLst>
                    <a:gs pos="0">
                      <a:srgbClr val="FFFFFF"/>
                    </a:gs>
                    <a:gs pos="100000">
                      <a:srgbClr val="FFFFFF"/>
                    </a:gs>
                  </a:gsLst>
                  <a:lin ang="5400000" scaled="0"/>
                </a:gradFill>
                <a:ea typeface="Segoe UI" pitchFamily="34" charset="0"/>
                <a:cs typeface="Segoe UI" pitchFamily="34" charset="0"/>
              </a:endParaRPr>
            </a:p>
          </p:txBody>
        </p:sp>
        <p:sp>
          <p:nvSpPr>
            <p:cNvPr id="99" name="Rectangle 98"/>
            <p:cNvSpPr/>
            <p:nvPr/>
          </p:nvSpPr>
          <p:spPr bwMode="auto">
            <a:xfrm>
              <a:off x="6740030" y="1354865"/>
              <a:ext cx="639990" cy="254298"/>
            </a:xfrm>
            <a:prstGeom prst="rect">
              <a:avLst/>
            </a:prstGeom>
          </p:spPr>
          <p:txBody>
            <a:bodyPr wrap="square" lIns="0" tIns="0" rIns="0" bIns="0" anchor="ctr">
              <a:spAutoFit/>
            </a:bodyPr>
            <a:lstStyle/>
            <a:p>
              <a:pPr algn="ctr" defTabSz="931116">
                <a:lnSpc>
                  <a:spcPct val="90000"/>
                </a:lnSpc>
                <a:defRPr/>
              </a:pPr>
              <a:r>
                <a:rPr lang="en-US" b="1" kern="0" spc="-102" dirty="0">
                  <a:ln w="18415" cmpd="sng">
                    <a:noFill/>
                    <a:prstDash val="solid"/>
                  </a:ln>
                  <a:gradFill>
                    <a:gsLst>
                      <a:gs pos="2917">
                        <a:schemeClr val="tx2"/>
                      </a:gs>
                      <a:gs pos="30000">
                        <a:schemeClr val="tx2"/>
                      </a:gs>
                    </a:gsLst>
                    <a:lin ang="5400000" scaled="0"/>
                  </a:gradFill>
                </a:rPr>
                <a:t>2016</a:t>
              </a:r>
            </a:p>
          </p:txBody>
        </p:sp>
      </p:grpSp>
      <p:grpSp>
        <p:nvGrpSpPr>
          <p:cNvPr id="69" name="Group 68"/>
          <p:cNvGrpSpPr/>
          <p:nvPr/>
        </p:nvGrpSpPr>
        <p:grpSpPr>
          <a:xfrm>
            <a:off x="2099594" y="2295441"/>
            <a:ext cx="9772519" cy="3148834"/>
            <a:chOff x="2099009" y="2295270"/>
            <a:chExt cx="9773905" cy="3149280"/>
          </a:xfrm>
        </p:grpSpPr>
        <p:sp>
          <p:nvSpPr>
            <p:cNvPr id="86" name="Arrow: Pentagon 85"/>
            <p:cNvSpPr/>
            <p:nvPr/>
          </p:nvSpPr>
          <p:spPr bwMode="auto">
            <a:xfrm>
              <a:off x="2122943" y="4427100"/>
              <a:ext cx="9745208" cy="1017450"/>
            </a:xfrm>
            <a:prstGeom prst="homePlate">
              <a:avLst/>
            </a:prstGeom>
            <a:solidFill>
              <a:schemeClr val="bg1"/>
            </a:solidFill>
            <a:ln w="19050">
              <a:solidFill>
                <a:schemeClr val="accent4"/>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494" tIns="149196" rIns="186494" bIns="149196" numCol="1" spcCol="0" rtlCol="0" fromWordArt="0" anchor="t" anchorCtr="0" forceAA="0" compatLnSpc="1">
              <a:prstTxWarp prst="textNoShape">
                <a:avLst/>
              </a:prstTxWarp>
              <a:noAutofit/>
            </a:bodyPr>
            <a:lstStyle/>
            <a:p>
              <a:pPr algn="ctr" defTabSz="950846" fontAlgn="base">
                <a:lnSpc>
                  <a:spcPct val="90000"/>
                </a:lnSpc>
                <a:spcBef>
                  <a:spcPct val="0"/>
                </a:spcBef>
                <a:spcAft>
                  <a:spcPct val="0"/>
                </a:spcAft>
              </a:pPr>
              <a:endParaRPr lang="en-GB" sz="2448" kern="0" dirty="0" err="1">
                <a:gradFill>
                  <a:gsLst>
                    <a:gs pos="0">
                      <a:srgbClr val="FFFFFF"/>
                    </a:gs>
                    <a:gs pos="100000">
                      <a:srgbClr val="FFFFFF"/>
                    </a:gs>
                  </a:gsLst>
                  <a:lin ang="5400000" scaled="0"/>
                </a:gradFill>
                <a:ea typeface="Segoe UI" pitchFamily="34" charset="0"/>
                <a:cs typeface="Segoe UI" pitchFamily="34" charset="0"/>
              </a:endParaRPr>
            </a:p>
          </p:txBody>
        </p:sp>
        <p:sp>
          <p:nvSpPr>
            <p:cNvPr id="82" name="Arrow: Pentagon 81"/>
            <p:cNvSpPr/>
            <p:nvPr/>
          </p:nvSpPr>
          <p:spPr bwMode="auto">
            <a:xfrm>
              <a:off x="2099009" y="3364170"/>
              <a:ext cx="9769141" cy="1021080"/>
            </a:xfrm>
            <a:prstGeom prst="homePlate">
              <a:avLst/>
            </a:prstGeom>
            <a:solidFill>
              <a:schemeClr val="bg1"/>
            </a:solidFill>
            <a:ln w="19050">
              <a:solidFill>
                <a:schemeClr val="accent4"/>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494" tIns="149196" rIns="186494" bIns="149196" numCol="1" spcCol="0" rtlCol="0" fromWordArt="0" anchor="t" anchorCtr="0" forceAA="0" compatLnSpc="1">
              <a:prstTxWarp prst="textNoShape">
                <a:avLst/>
              </a:prstTxWarp>
              <a:noAutofit/>
            </a:bodyPr>
            <a:lstStyle/>
            <a:p>
              <a:pPr algn="ctr" defTabSz="950846" fontAlgn="base">
                <a:lnSpc>
                  <a:spcPct val="90000"/>
                </a:lnSpc>
                <a:spcBef>
                  <a:spcPct val="0"/>
                </a:spcBef>
                <a:spcAft>
                  <a:spcPct val="0"/>
                </a:spcAft>
              </a:pPr>
              <a:endParaRPr lang="en-GB" sz="2448" kern="0" dirty="0" err="1">
                <a:gradFill>
                  <a:gsLst>
                    <a:gs pos="0">
                      <a:srgbClr val="FFFFFF"/>
                    </a:gs>
                    <a:gs pos="100000">
                      <a:srgbClr val="FFFFFF"/>
                    </a:gs>
                  </a:gsLst>
                  <a:lin ang="5400000" scaled="0"/>
                </a:gradFill>
                <a:ea typeface="Segoe UI" pitchFamily="34" charset="0"/>
                <a:cs typeface="Segoe UI" pitchFamily="34" charset="0"/>
              </a:endParaRPr>
            </a:p>
          </p:txBody>
        </p:sp>
        <p:sp>
          <p:nvSpPr>
            <p:cNvPr id="5" name="Arrow: Pentagon 4"/>
            <p:cNvSpPr/>
            <p:nvPr/>
          </p:nvSpPr>
          <p:spPr bwMode="auto">
            <a:xfrm>
              <a:off x="2103780" y="2295270"/>
              <a:ext cx="9769134" cy="1027050"/>
            </a:xfrm>
            <a:prstGeom prst="homePlate">
              <a:avLst/>
            </a:prstGeom>
            <a:solidFill>
              <a:schemeClr val="bg1"/>
            </a:solidFill>
            <a:ln w="19050">
              <a:solidFill>
                <a:schemeClr val="accent4"/>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494" tIns="149196" rIns="186494" bIns="149196" numCol="1" spcCol="0" rtlCol="0" fromWordArt="0" anchor="t" anchorCtr="0" forceAA="0" compatLnSpc="1">
              <a:prstTxWarp prst="textNoShape">
                <a:avLst/>
              </a:prstTxWarp>
              <a:noAutofit/>
            </a:bodyPr>
            <a:lstStyle/>
            <a:p>
              <a:pPr algn="ctr" defTabSz="950846" fontAlgn="base">
                <a:lnSpc>
                  <a:spcPct val="90000"/>
                </a:lnSpc>
                <a:spcBef>
                  <a:spcPct val="0"/>
                </a:spcBef>
                <a:spcAft>
                  <a:spcPct val="0"/>
                </a:spcAft>
              </a:pPr>
              <a:endParaRPr lang="en-GB" sz="2448" kern="0" dirty="0" err="1">
                <a:gradFill>
                  <a:gsLst>
                    <a:gs pos="0">
                      <a:srgbClr val="FFFFFF"/>
                    </a:gs>
                    <a:gs pos="100000">
                      <a:srgbClr val="FFFFFF"/>
                    </a:gs>
                  </a:gsLst>
                  <a:lin ang="5400000" scaled="0"/>
                </a:gradFill>
                <a:ea typeface="Segoe UI" pitchFamily="34" charset="0"/>
                <a:cs typeface="Segoe UI" pitchFamily="34" charset="0"/>
              </a:endParaRPr>
            </a:p>
          </p:txBody>
        </p:sp>
      </p:grpSp>
      <p:sp>
        <p:nvSpPr>
          <p:cNvPr id="2" name="Title 1"/>
          <p:cNvSpPr>
            <a:spLocks noGrp="1"/>
          </p:cNvSpPr>
          <p:nvPr>
            <p:ph type="title"/>
          </p:nvPr>
        </p:nvSpPr>
        <p:spPr/>
        <p:txBody>
          <a:bodyPr/>
          <a:lstStyle/>
          <a:p>
            <a:r>
              <a:rPr lang="en-US" dirty="0"/>
              <a:t>Microsoft Dynamics 365 – Business edition</a:t>
            </a:r>
          </a:p>
        </p:txBody>
      </p:sp>
      <p:sp>
        <p:nvSpPr>
          <p:cNvPr id="25" name="Rectangle 24"/>
          <p:cNvSpPr/>
          <p:nvPr/>
        </p:nvSpPr>
        <p:spPr bwMode="auto">
          <a:xfrm>
            <a:off x="1766" y="2126053"/>
            <a:ext cx="2145688" cy="4668924"/>
          </a:xfrm>
          <a:prstGeom prst="rect">
            <a:avLst/>
          </a:prstGeom>
          <a:solidFill>
            <a:srgbClr val="F8F8F8"/>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28" tIns="146262" rIns="182828" bIns="146262" numCol="1" spcCol="0" rtlCol="0" fromWordArt="0" anchor="t" anchorCtr="0" forceAA="0" compatLnSpc="1">
            <a:prstTxWarp prst="textNoShape">
              <a:avLst/>
            </a:prstTxWarp>
            <a:noAutofit/>
          </a:bodyPr>
          <a:lstStyle/>
          <a:p>
            <a:pPr algn="ctr" defTabSz="932114" fontAlgn="base">
              <a:lnSpc>
                <a:spcPct val="90000"/>
              </a:lnSpc>
              <a:spcBef>
                <a:spcPct val="0"/>
              </a:spcBef>
              <a:spcAft>
                <a:spcPct val="0"/>
              </a:spcAft>
            </a:pPr>
            <a:endParaRPr lang="en-US" sz="2400" kern="0" dirty="0" err="1">
              <a:gradFill>
                <a:gsLst>
                  <a:gs pos="0">
                    <a:srgbClr val="FFFFFF"/>
                  </a:gs>
                  <a:gs pos="100000">
                    <a:srgbClr val="FFFFFF"/>
                  </a:gs>
                </a:gsLst>
                <a:lin ang="5400000" scaled="0"/>
              </a:gradFill>
              <a:ea typeface="Segoe UI" pitchFamily="34" charset="0"/>
              <a:cs typeface="Segoe UI" pitchFamily="34" charset="0"/>
            </a:endParaRPr>
          </a:p>
        </p:txBody>
      </p:sp>
      <p:sp>
        <p:nvSpPr>
          <p:cNvPr id="4" name="Arrow: Striped Right 3"/>
          <p:cNvSpPr/>
          <p:nvPr/>
        </p:nvSpPr>
        <p:spPr bwMode="auto">
          <a:xfrm>
            <a:off x="6872811" y="5487072"/>
            <a:ext cx="4994539" cy="1023623"/>
          </a:xfrm>
          <a:prstGeom prst="stripedRightArrow">
            <a:avLst>
              <a:gd name="adj1" fmla="val 100000"/>
              <a:gd name="adj2" fmla="val 50000"/>
            </a:avLst>
          </a:prstGeom>
          <a:solidFill>
            <a:schemeClr val="bg1"/>
          </a:solidFill>
          <a:ln w="19050">
            <a:solidFill>
              <a:schemeClr val="accent4"/>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494" tIns="149196" rIns="186494" bIns="149196" numCol="1" spcCol="0" rtlCol="0" fromWordArt="0" anchor="t" anchorCtr="0" forceAA="0" compatLnSpc="1">
            <a:prstTxWarp prst="textNoShape">
              <a:avLst/>
            </a:prstTxWarp>
            <a:noAutofit/>
          </a:bodyPr>
          <a:lstStyle/>
          <a:p>
            <a:pPr algn="ctr" defTabSz="950846" fontAlgn="base">
              <a:lnSpc>
                <a:spcPct val="90000"/>
              </a:lnSpc>
              <a:spcBef>
                <a:spcPct val="0"/>
              </a:spcBef>
              <a:spcAft>
                <a:spcPct val="0"/>
              </a:spcAft>
            </a:pPr>
            <a:endParaRPr lang="en-GB" sz="2448" kern="0" dirty="0" err="1">
              <a:gradFill>
                <a:gsLst>
                  <a:gs pos="0">
                    <a:srgbClr val="FFFFFF"/>
                  </a:gs>
                  <a:gs pos="100000">
                    <a:srgbClr val="FFFFFF"/>
                  </a:gs>
                </a:gsLst>
                <a:lin ang="5400000" scaled="0"/>
              </a:gradFill>
              <a:ea typeface="Segoe UI" pitchFamily="34" charset="0"/>
              <a:cs typeface="Segoe UI" pitchFamily="34" charset="0"/>
            </a:endParaRPr>
          </a:p>
        </p:txBody>
      </p:sp>
      <p:grpSp>
        <p:nvGrpSpPr>
          <p:cNvPr id="68" name="Group 67"/>
          <p:cNvGrpSpPr/>
          <p:nvPr/>
        </p:nvGrpSpPr>
        <p:grpSpPr>
          <a:xfrm>
            <a:off x="2147455" y="2808894"/>
            <a:ext cx="9724658" cy="3197141"/>
            <a:chOff x="2146877" y="2808795"/>
            <a:chExt cx="9726037" cy="3197595"/>
          </a:xfrm>
        </p:grpSpPr>
        <p:cxnSp>
          <p:nvCxnSpPr>
            <p:cNvPr id="121" name="Straight Connector 120"/>
            <p:cNvCxnSpPr/>
            <p:nvPr/>
          </p:nvCxnSpPr>
          <p:spPr>
            <a:xfrm flipV="1">
              <a:off x="2146877" y="2808795"/>
              <a:ext cx="9726037" cy="1222"/>
            </a:xfrm>
            <a:prstGeom prst="line">
              <a:avLst/>
            </a:prstGeom>
            <a:ln w="25400">
              <a:solidFill>
                <a:schemeClr val="tx2">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flipV="1">
              <a:off x="2146877" y="3870961"/>
              <a:ext cx="9721273" cy="2719"/>
            </a:xfrm>
            <a:prstGeom prst="line">
              <a:avLst/>
            </a:prstGeom>
            <a:ln w="25400">
              <a:solidFill>
                <a:schemeClr val="tx2">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flipV="1">
              <a:off x="2146877" y="4931955"/>
              <a:ext cx="9721274" cy="5390"/>
            </a:xfrm>
            <a:prstGeom prst="line">
              <a:avLst/>
            </a:prstGeom>
            <a:ln w="25400">
              <a:solidFill>
                <a:schemeClr val="tx2">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7376695" y="5998438"/>
              <a:ext cx="4495633" cy="7952"/>
            </a:xfrm>
            <a:prstGeom prst="line">
              <a:avLst/>
            </a:prstGeom>
            <a:ln w="25400">
              <a:solidFill>
                <a:schemeClr val="tx2">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31" name="Group 30"/>
          <p:cNvGrpSpPr/>
          <p:nvPr/>
        </p:nvGrpSpPr>
        <p:grpSpPr>
          <a:xfrm>
            <a:off x="2137232" y="2326313"/>
            <a:ext cx="5932494" cy="3745934"/>
            <a:chOff x="2136653" y="2326146"/>
            <a:chExt cx="5933336" cy="3746466"/>
          </a:xfrm>
        </p:grpSpPr>
        <p:sp>
          <p:nvSpPr>
            <p:cNvPr id="125" name="Oval 124"/>
            <p:cNvSpPr/>
            <p:nvPr/>
          </p:nvSpPr>
          <p:spPr bwMode="auto">
            <a:xfrm>
              <a:off x="2746487" y="2718588"/>
              <a:ext cx="182854" cy="182854"/>
            </a:xfrm>
            <a:prstGeom prst="ellipse">
              <a:avLst/>
            </a:prstGeom>
            <a:solidFill>
              <a:schemeClr val="tx2">
                <a:lumMod val="75000"/>
              </a:schemeClr>
            </a:solidFill>
            <a:ln w="25400">
              <a:solidFill>
                <a:schemeClr val="bg2"/>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24172" tIns="62085" rIns="124172" bIns="62085" numCol="1" rtlCol="0" anchor="ctr" anchorCtr="0" compatLnSpc="1">
              <a:prstTxWarp prst="textNoShape">
                <a:avLst/>
              </a:prstTxWarp>
            </a:bodyPr>
            <a:lstStyle/>
            <a:p>
              <a:pPr algn="ctr" defTabSz="930846" fontAlgn="base">
                <a:spcBef>
                  <a:spcPct val="0"/>
                </a:spcBef>
                <a:spcAft>
                  <a:spcPct val="0"/>
                </a:spcAft>
                <a:defRPr/>
              </a:pPr>
              <a:endParaRPr lang="en-US" sz="2308" kern="0" dirty="0">
                <a:solidFill>
                  <a:srgbClr val="FFFFFF"/>
                </a:solidFill>
                <a:latin typeface="Segoe UI Light"/>
              </a:endParaRPr>
            </a:p>
          </p:txBody>
        </p:sp>
        <p:sp>
          <p:nvSpPr>
            <p:cNvPr id="126" name="Oval 125"/>
            <p:cNvSpPr/>
            <p:nvPr/>
          </p:nvSpPr>
          <p:spPr bwMode="auto">
            <a:xfrm>
              <a:off x="2746487" y="3782253"/>
              <a:ext cx="182854" cy="182854"/>
            </a:xfrm>
            <a:prstGeom prst="ellipse">
              <a:avLst/>
            </a:prstGeom>
            <a:solidFill>
              <a:schemeClr val="tx2">
                <a:lumMod val="75000"/>
              </a:schemeClr>
            </a:solidFill>
            <a:ln w="25400">
              <a:solidFill>
                <a:schemeClr val="bg2"/>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24172" tIns="62085" rIns="124172" bIns="62085" numCol="1" rtlCol="0" anchor="ctr" anchorCtr="0" compatLnSpc="1">
              <a:prstTxWarp prst="textNoShape">
                <a:avLst/>
              </a:prstTxWarp>
            </a:bodyPr>
            <a:lstStyle/>
            <a:p>
              <a:pPr algn="ctr" defTabSz="930846" fontAlgn="base">
                <a:spcBef>
                  <a:spcPct val="0"/>
                </a:spcBef>
                <a:spcAft>
                  <a:spcPct val="0"/>
                </a:spcAft>
                <a:defRPr/>
              </a:pPr>
              <a:endParaRPr lang="en-US" sz="2308" kern="0" dirty="0">
                <a:solidFill>
                  <a:srgbClr val="FFFFFF"/>
                </a:solidFill>
                <a:latin typeface="Segoe UI Light"/>
              </a:endParaRPr>
            </a:p>
          </p:txBody>
        </p:sp>
        <p:sp>
          <p:nvSpPr>
            <p:cNvPr id="127" name="Oval 126"/>
            <p:cNvSpPr/>
            <p:nvPr/>
          </p:nvSpPr>
          <p:spPr bwMode="auto">
            <a:xfrm>
              <a:off x="2746487" y="4845918"/>
              <a:ext cx="182854" cy="182854"/>
            </a:xfrm>
            <a:prstGeom prst="ellipse">
              <a:avLst/>
            </a:prstGeom>
            <a:solidFill>
              <a:schemeClr val="tx2">
                <a:lumMod val="75000"/>
              </a:schemeClr>
            </a:solidFill>
            <a:ln w="25400">
              <a:solidFill>
                <a:schemeClr val="bg2"/>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24172" tIns="62085" rIns="124172" bIns="62085" numCol="1" rtlCol="0" anchor="ctr" anchorCtr="0" compatLnSpc="1">
              <a:prstTxWarp prst="textNoShape">
                <a:avLst/>
              </a:prstTxWarp>
            </a:bodyPr>
            <a:lstStyle/>
            <a:p>
              <a:pPr algn="ctr" defTabSz="930846" fontAlgn="base">
                <a:spcBef>
                  <a:spcPct val="0"/>
                </a:spcBef>
                <a:spcAft>
                  <a:spcPct val="0"/>
                </a:spcAft>
                <a:defRPr/>
              </a:pPr>
              <a:endParaRPr lang="en-US" sz="2308" kern="0" dirty="0">
                <a:solidFill>
                  <a:srgbClr val="FFFFFF"/>
                </a:solidFill>
                <a:latin typeface="Segoe UI Light"/>
              </a:endParaRPr>
            </a:p>
          </p:txBody>
        </p:sp>
        <p:sp>
          <p:nvSpPr>
            <p:cNvPr id="24" name="Rectangle 23"/>
            <p:cNvSpPr/>
            <p:nvPr/>
          </p:nvSpPr>
          <p:spPr>
            <a:xfrm>
              <a:off x="2356512" y="2326146"/>
              <a:ext cx="958388" cy="345163"/>
            </a:xfrm>
            <a:prstGeom prst="rect">
              <a:avLst/>
            </a:prstGeom>
          </p:spPr>
          <p:txBody>
            <a:bodyPr wrap="none">
              <a:spAutoFit/>
            </a:bodyPr>
            <a:lstStyle/>
            <a:p>
              <a:pPr algn="ctr" defTabSz="914049"/>
              <a:r>
                <a:rPr lang="en-GB" sz="1598" kern="0" dirty="0">
                  <a:gradFill>
                    <a:gsLst>
                      <a:gs pos="0">
                        <a:schemeClr val="accent1">
                          <a:lumMod val="75000"/>
                        </a:schemeClr>
                      </a:gs>
                      <a:gs pos="100000">
                        <a:schemeClr val="accent1">
                          <a:lumMod val="75000"/>
                        </a:schemeClr>
                      </a:gs>
                    </a:gsLst>
                    <a:lin ang="5400000" scaled="1"/>
                  </a:gradFill>
                </a:rPr>
                <a:t>GP 2013</a:t>
              </a:r>
            </a:p>
          </p:txBody>
        </p:sp>
        <p:sp>
          <p:nvSpPr>
            <p:cNvPr id="128" name="Oval 127"/>
            <p:cNvSpPr/>
            <p:nvPr/>
          </p:nvSpPr>
          <p:spPr bwMode="auto">
            <a:xfrm>
              <a:off x="3752644" y="2718588"/>
              <a:ext cx="182854" cy="182854"/>
            </a:xfrm>
            <a:prstGeom prst="ellipse">
              <a:avLst/>
            </a:prstGeom>
            <a:solidFill>
              <a:schemeClr val="tx2">
                <a:lumMod val="75000"/>
              </a:schemeClr>
            </a:solidFill>
            <a:ln w="25400">
              <a:solidFill>
                <a:schemeClr val="bg2"/>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24172" tIns="62085" rIns="124172" bIns="62085" numCol="1" rtlCol="0" anchor="ctr" anchorCtr="0" compatLnSpc="1">
              <a:prstTxWarp prst="textNoShape">
                <a:avLst/>
              </a:prstTxWarp>
            </a:bodyPr>
            <a:lstStyle/>
            <a:p>
              <a:pPr algn="ctr" defTabSz="930846" fontAlgn="base">
                <a:spcBef>
                  <a:spcPct val="0"/>
                </a:spcBef>
                <a:spcAft>
                  <a:spcPct val="0"/>
                </a:spcAft>
                <a:defRPr/>
              </a:pPr>
              <a:endParaRPr lang="en-US" sz="2308" kern="0" dirty="0">
                <a:solidFill>
                  <a:srgbClr val="FFFFFF"/>
                </a:solidFill>
                <a:latin typeface="Segoe UI Light"/>
              </a:endParaRPr>
            </a:p>
          </p:txBody>
        </p:sp>
        <p:sp>
          <p:nvSpPr>
            <p:cNvPr id="129" name="Oval 128"/>
            <p:cNvSpPr/>
            <p:nvPr/>
          </p:nvSpPr>
          <p:spPr bwMode="auto">
            <a:xfrm>
              <a:off x="4153780" y="3782253"/>
              <a:ext cx="182854" cy="182854"/>
            </a:xfrm>
            <a:prstGeom prst="ellipse">
              <a:avLst/>
            </a:prstGeom>
            <a:solidFill>
              <a:schemeClr val="tx2">
                <a:lumMod val="75000"/>
              </a:schemeClr>
            </a:solidFill>
            <a:ln w="25400">
              <a:solidFill>
                <a:schemeClr val="bg2"/>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24172" tIns="62085" rIns="124172" bIns="62085" numCol="1" rtlCol="0" anchor="ctr" anchorCtr="0" compatLnSpc="1">
              <a:prstTxWarp prst="textNoShape">
                <a:avLst/>
              </a:prstTxWarp>
            </a:bodyPr>
            <a:lstStyle/>
            <a:p>
              <a:pPr algn="ctr" defTabSz="930846" fontAlgn="base">
                <a:spcBef>
                  <a:spcPct val="0"/>
                </a:spcBef>
                <a:spcAft>
                  <a:spcPct val="0"/>
                </a:spcAft>
                <a:defRPr/>
              </a:pPr>
              <a:endParaRPr lang="en-US" sz="2308" kern="0" dirty="0">
                <a:solidFill>
                  <a:srgbClr val="FFFFFF"/>
                </a:solidFill>
                <a:latin typeface="Segoe UI Light"/>
              </a:endParaRPr>
            </a:p>
          </p:txBody>
        </p:sp>
        <p:sp>
          <p:nvSpPr>
            <p:cNvPr id="130" name="Oval 129"/>
            <p:cNvSpPr/>
            <p:nvPr/>
          </p:nvSpPr>
          <p:spPr bwMode="auto">
            <a:xfrm>
              <a:off x="4086906" y="4845918"/>
              <a:ext cx="182854" cy="182854"/>
            </a:xfrm>
            <a:prstGeom prst="ellipse">
              <a:avLst/>
            </a:prstGeom>
            <a:solidFill>
              <a:schemeClr val="tx2">
                <a:lumMod val="75000"/>
              </a:schemeClr>
            </a:solidFill>
            <a:ln w="25400">
              <a:solidFill>
                <a:schemeClr val="bg2"/>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24172" tIns="62085" rIns="124172" bIns="62085" numCol="1" rtlCol="0" anchor="ctr" anchorCtr="0" compatLnSpc="1">
              <a:prstTxWarp prst="textNoShape">
                <a:avLst/>
              </a:prstTxWarp>
            </a:bodyPr>
            <a:lstStyle/>
            <a:p>
              <a:pPr algn="ctr" defTabSz="930846" fontAlgn="base">
                <a:spcBef>
                  <a:spcPct val="0"/>
                </a:spcBef>
                <a:spcAft>
                  <a:spcPct val="0"/>
                </a:spcAft>
                <a:defRPr/>
              </a:pPr>
              <a:endParaRPr lang="en-US" sz="2308" kern="0" dirty="0">
                <a:solidFill>
                  <a:srgbClr val="FFFFFF"/>
                </a:solidFill>
                <a:latin typeface="Segoe UI Light"/>
              </a:endParaRPr>
            </a:p>
          </p:txBody>
        </p:sp>
        <p:sp>
          <p:nvSpPr>
            <p:cNvPr id="151" name="Rectangle 150"/>
            <p:cNvSpPr/>
            <p:nvPr/>
          </p:nvSpPr>
          <p:spPr>
            <a:xfrm>
              <a:off x="3218651" y="2936009"/>
              <a:ext cx="1254307" cy="345163"/>
            </a:xfrm>
            <a:prstGeom prst="rect">
              <a:avLst/>
            </a:prstGeom>
          </p:spPr>
          <p:txBody>
            <a:bodyPr wrap="none">
              <a:spAutoFit/>
            </a:bodyPr>
            <a:lstStyle/>
            <a:p>
              <a:pPr algn="ctr" defTabSz="914049"/>
              <a:r>
                <a:rPr lang="en-GB" sz="1598" kern="0" dirty="0">
                  <a:gradFill>
                    <a:gsLst>
                      <a:gs pos="0">
                        <a:schemeClr val="accent1">
                          <a:lumMod val="75000"/>
                        </a:schemeClr>
                      </a:gs>
                      <a:gs pos="100000">
                        <a:schemeClr val="accent1">
                          <a:lumMod val="75000"/>
                        </a:schemeClr>
                      </a:gs>
                    </a:gsLst>
                    <a:lin ang="5400000" scaled="1"/>
                  </a:gradFill>
                </a:rPr>
                <a:t>GP 2013 R2</a:t>
              </a:r>
            </a:p>
          </p:txBody>
        </p:sp>
        <p:sp>
          <p:nvSpPr>
            <p:cNvPr id="152" name="Rectangle 151"/>
            <p:cNvSpPr/>
            <p:nvPr/>
          </p:nvSpPr>
          <p:spPr>
            <a:xfrm>
              <a:off x="3680528" y="4001452"/>
              <a:ext cx="1118609" cy="345163"/>
            </a:xfrm>
            <a:prstGeom prst="rect">
              <a:avLst/>
            </a:prstGeom>
          </p:spPr>
          <p:txBody>
            <a:bodyPr wrap="none">
              <a:spAutoFit/>
            </a:bodyPr>
            <a:lstStyle/>
            <a:p>
              <a:pPr algn="ctr" defTabSz="914049"/>
              <a:r>
                <a:rPr lang="en-GB" sz="1598" kern="0" dirty="0">
                  <a:gradFill>
                    <a:gsLst>
                      <a:gs pos="0">
                        <a:schemeClr val="accent1">
                          <a:lumMod val="75000"/>
                        </a:schemeClr>
                      </a:gs>
                      <a:gs pos="100000">
                        <a:schemeClr val="accent1">
                          <a:lumMod val="75000"/>
                        </a:schemeClr>
                      </a:gs>
                    </a:gsLst>
                    <a:lin ang="5400000" scaled="1"/>
                  </a:gradFill>
                </a:rPr>
                <a:t>NAV 2015</a:t>
              </a:r>
            </a:p>
          </p:txBody>
        </p:sp>
        <p:sp>
          <p:nvSpPr>
            <p:cNvPr id="131" name="Oval 130"/>
            <p:cNvSpPr/>
            <p:nvPr/>
          </p:nvSpPr>
          <p:spPr bwMode="auto">
            <a:xfrm>
              <a:off x="5563919" y="2718588"/>
              <a:ext cx="182854" cy="182854"/>
            </a:xfrm>
            <a:prstGeom prst="ellipse">
              <a:avLst/>
            </a:prstGeom>
            <a:solidFill>
              <a:schemeClr val="tx2">
                <a:lumMod val="75000"/>
              </a:schemeClr>
            </a:solidFill>
            <a:ln w="25400">
              <a:solidFill>
                <a:schemeClr val="bg2"/>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24172" tIns="62085" rIns="124172" bIns="62085" numCol="1" rtlCol="0" anchor="ctr" anchorCtr="0" compatLnSpc="1">
              <a:prstTxWarp prst="textNoShape">
                <a:avLst/>
              </a:prstTxWarp>
            </a:bodyPr>
            <a:lstStyle/>
            <a:p>
              <a:pPr algn="ctr" defTabSz="930846" fontAlgn="base">
                <a:spcBef>
                  <a:spcPct val="0"/>
                </a:spcBef>
                <a:spcAft>
                  <a:spcPct val="0"/>
                </a:spcAft>
                <a:defRPr/>
              </a:pPr>
              <a:endParaRPr lang="en-US" sz="2308" kern="0" dirty="0">
                <a:solidFill>
                  <a:srgbClr val="FFFFFF"/>
                </a:solidFill>
                <a:latin typeface="Segoe UI Light"/>
              </a:endParaRPr>
            </a:p>
          </p:txBody>
        </p:sp>
        <p:sp>
          <p:nvSpPr>
            <p:cNvPr id="132" name="Oval 131"/>
            <p:cNvSpPr/>
            <p:nvPr/>
          </p:nvSpPr>
          <p:spPr bwMode="auto">
            <a:xfrm>
              <a:off x="5560024" y="3782253"/>
              <a:ext cx="182854" cy="182854"/>
            </a:xfrm>
            <a:prstGeom prst="ellipse">
              <a:avLst/>
            </a:prstGeom>
            <a:solidFill>
              <a:schemeClr val="tx2">
                <a:lumMod val="75000"/>
              </a:schemeClr>
            </a:solidFill>
            <a:ln w="25400">
              <a:solidFill>
                <a:schemeClr val="bg2"/>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24172" tIns="62085" rIns="124172" bIns="62085" numCol="1" rtlCol="0" anchor="ctr" anchorCtr="0" compatLnSpc="1">
              <a:prstTxWarp prst="textNoShape">
                <a:avLst/>
              </a:prstTxWarp>
            </a:bodyPr>
            <a:lstStyle/>
            <a:p>
              <a:pPr algn="ctr" defTabSz="930846" fontAlgn="base">
                <a:spcBef>
                  <a:spcPct val="0"/>
                </a:spcBef>
                <a:spcAft>
                  <a:spcPct val="0"/>
                </a:spcAft>
                <a:defRPr/>
              </a:pPr>
              <a:endParaRPr lang="en-US" sz="2308" kern="0" dirty="0">
                <a:solidFill>
                  <a:srgbClr val="FFFFFF"/>
                </a:solidFill>
                <a:latin typeface="Segoe UI Light"/>
              </a:endParaRPr>
            </a:p>
          </p:txBody>
        </p:sp>
        <p:sp>
          <p:nvSpPr>
            <p:cNvPr id="133" name="Oval 132"/>
            <p:cNvSpPr/>
            <p:nvPr/>
          </p:nvSpPr>
          <p:spPr bwMode="auto">
            <a:xfrm>
              <a:off x="5565042" y="4845918"/>
              <a:ext cx="182854" cy="182854"/>
            </a:xfrm>
            <a:prstGeom prst="ellipse">
              <a:avLst/>
            </a:prstGeom>
            <a:solidFill>
              <a:schemeClr val="tx2">
                <a:lumMod val="75000"/>
              </a:schemeClr>
            </a:solidFill>
            <a:ln w="25400">
              <a:solidFill>
                <a:schemeClr val="bg2"/>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24172" tIns="62085" rIns="124172" bIns="62085" numCol="1" rtlCol="0" anchor="ctr" anchorCtr="0" compatLnSpc="1">
              <a:prstTxWarp prst="textNoShape">
                <a:avLst/>
              </a:prstTxWarp>
            </a:bodyPr>
            <a:lstStyle/>
            <a:p>
              <a:pPr algn="ctr" defTabSz="930846" fontAlgn="base">
                <a:spcBef>
                  <a:spcPct val="0"/>
                </a:spcBef>
                <a:spcAft>
                  <a:spcPct val="0"/>
                </a:spcAft>
                <a:defRPr/>
              </a:pPr>
              <a:endParaRPr lang="en-US" sz="2308" kern="0" dirty="0">
                <a:solidFill>
                  <a:srgbClr val="FFFFFF"/>
                </a:solidFill>
                <a:latin typeface="Segoe UI Light"/>
              </a:endParaRPr>
            </a:p>
          </p:txBody>
        </p:sp>
        <p:sp>
          <p:nvSpPr>
            <p:cNvPr id="153" name="Rectangle 152"/>
            <p:cNvSpPr/>
            <p:nvPr/>
          </p:nvSpPr>
          <p:spPr>
            <a:xfrm>
              <a:off x="5092146" y="3409806"/>
              <a:ext cx="1118609" cy="345163"/>
            </a:xfrm>
            <a:prstGeom prst="rect">
              <a:avLst/>
            </a:prstGeom>
          </p:spPr>
          <p:txBody>
            <a:bodyPr wrap="none">
              <a:spAutoFit/>
            </a:bodyPr>
            <a:lstStyle/>
            <a:p>
              <a:pPr algn="ctr" defTabSz="914049"/>
              <a:r>
                <a:rPr lang="en-GB" sz="1598" kern="0" dirty="0">
                  <a:gradFill>
                    <a:gsLst>
                      <a:gs pos="0">
                        <a:schemeClr val="accent1">
                          <a:lumMod val="75000"/>
                        </a:schemeClr>
                      </a:gs>
                      <a:gs pos="100000">
                        <a:schemeClr val="accent1">
                          <a:lumMod val="75000"/>
                        </a:schemeClr>
                      </a:gs>
                    </a:gsLst>
                    <a:lin ang="5400000" scaled="1"/>
                  </a:gradFill>
                </a:rPr>
                <a:t>NAV 2016</a:t>
              </a:r>
            </a:p>
          </p:txBody>
        </p:sp>
        <p:sp>
          <p:nvSpPr>
            <p:cNvPr id="134" name="Oval 133"/>
            <p:cNvSpPr/>
            <p:nvPr/>
          </p:nvSpPr>
          <p:spPr bwMode="auto">
            <a:xfrm>
              <a:off x="6605128" y="2718588"/>
              <a:ext cx="182854" cy="182854"/>
            </a:xfrm>
            <a:prstGeom prst="ellipse">
              <a:avLst/>
            </a:prstGeom>
            <a:solidFill>
              <a:schemeClr val="tx2">
                <a:lumMod val="75000"/>
              </a:schemeClr>
            </a:solidFill>
            <a:ln w="25400">
              <a:solidFill>
                <a:schemeClr val="bg2"/>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24172" tIns="62085" rIns="124172" bIns="62085" numCol="1" rtlCol="0" anchor="ctr" anchorCtr="0" compatLnSpc="1">
              <a:prstTxWarp prst="textNoShape">
                <a:avLst/>
              </a:prstTxWarp>
            </a:bodyPr>
            <a:lstStyle/>
            <a:p>
              <a:pPr algn="ctr" defTabSz="930846" fontAlgn="base">
                <a:spcBef>
                  <a:spcPct val="0"/>
                </a:spcBef>
                <a:spcAft>
                  <a:spcPct val="0"/>
                </a:spcAft>
                <a:defRPr/>
              </a:pPr>
              <a:endParaRPr lang="en-US" sz="2308" kern="0" dirty="0">
                <a:solidFill>
                  <a:srgbClr val="FFFFFF"/>
                </a:solidFill>
                <a:latin typeface="Segoe UI Light"/>
              </a:endParaRPr>
            </a:p>
          </p:txBody>
        </p:sp>
        <p:sp>
          <p:nvSpPr>
            <p:cNvPr id="135" name="Oval 134"/>
            <p:cNvSpPr/>
            <p:nvPr/>
          </p:nvSpPr>
          <p:spPr bwMode="auto">
            <a:xfrm>
              <a:off x="7186913" y="3782253"/>
              <a:ext cx="182854" cy="182854"/>
            </a:xfrm>
            <a:prstGeom prst="ellipse">
              <a:avLst/>
            </a:prstGeom>
            <a:solidFill>
              <a:schemeClr val="tx2">
                <a:lumMod val="75000"/>
              </a:schemeClr>
            </a:solidFill>
            <a:ln w="25400">
              <a:solidFill>
                <a:schemeClr val="bg2"/>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24172" tIns="62085" rIns="124172" bIns="62085" numCol="1" rtlCol="0" anchor="ctr" anchorCtr="0" compatLnSpc="1">
              <a:prstTxWarp prst="textNoShape">
                <a:avLst/>
              </a:prstTxWarp>
            </a:bodyPr>
            <a:lstStyle/>
            <a:p>
              <a:pPr algn="ctr" defTabSz="930846" fontAlgn="base">
                <a:spcBef>
                  <a:spcPct val="0"/>
                </a:spcBef>
                <a:spcAft>
                  <a:spcPct val="0"/>
                </a:spcAft>
                <a:defRPr/>
              </a:pPr>
              <a:endParaRPr lang="en-US" sz="2308" kern="0" dirty="0">
                <a:solidFill>
                  <a:srgbClr val="FFFFFF"/>
                </a:solidFill>
                <a:latin typeface="Segoe UI Light"/>
              </a:endParaRPr>
            </a:p>
          </p:txBody>
        </p:sp>
        <p:sp>
          <p:nvSpPr>
            <p:cNvPr id="136" name="Oval 135"/>
            <p:cNvSpPr/>
            <p:nvPr/>
          </p:nvSpPr>
          <p:spPr bwMode="auto">
            <a:xfrm>
              <a:off x="6972236" y="4845918"/>
              <a:ext cx="182854" cy="182854"/>
            </a:xfrm>
            <a:prstGeom prst="ellipse">
              <a:avLst/>
            </a:prstGeom>
            <a:solidFill>
              <a:schemeClr val="tx2">
                <a:lumMod val="75000"/>
              </a:schemeClr>
            </a:solidFill>
            <a:ln w="25400">
              <a:solidFill>
                <a:schemeClr val="bg2"/>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24172" tIns="62085" rIns="124172" bIns="62085" numCol="1" rtlCol="0" anchor="ctr" anchorCtr="0" compatLnSpc="1">
              <a:prstTxWarp prst="textNoShape">
                <a:avLst/>
              </a:prstTxWarp>
            </a:bodyPr>
            <a:lstStyle/>
            <a:p>
              <a:pPr algn="ctr" defTabSz="930846" fontAlgn="base">
                <a:spcBef>
                  <a:spcPct val="0"/>
                </a:spcBef>
                <a:spcAft>
                  <a:spcPct val="0"/>
                </a:spcAft>
                <a:defRPr/>
              </a:pPr>
              <a:endParaRPr lang="en-US" sz="2308" kern="0" dirty="0">
                <a:solidFill>
                  <a:srgbClr val="FFFFFF"/>
                </a:solidFill>
                <a:latin typeface="Segoe UI Light"/>
              </a:endParaRPr>
            </a:p>
          </p:txBody>
        </p:sp>
        <p:sp>
          <p:nvSpPr>
            <p:cNvPr id="154" name="Rectangle 153"/>
            <p:cNvSpPr/>
            <p:nvPr/>
          </p:nvSpPr>
          <p:spPr>
            <a:xfrm>
              <a:off x="6500720" y="4001452"/>
              <a:ext cx="1118609" cy="345163"/>
            </a:xfrm>
            <a:prstGeom prst="rect">
              <a:avLst/>
            </a:prstGeom>
          </p:spPr>
          <p:txBody>
            <a:bodyPr wrap="none">
              <a:spAutoFit/>
            </a:bodyPr>
            <a:lstStyle/>
            <a:p>
              <a:pPr algn="ctr" defTabSz="914049"/>
              <a:r>
                <a:rPr lang="en-GB" sz="1598" kern="0" dirty="0">
                  <a:gradFill>
                    <a:gsLst>
                      <a:gs pos="0">
                        <a:schemeClr val="accent1">
                          <a:lumMod val="75000"/>
                        </a:schemeClr>
                      </a:gs>
                      <a:gs pos="100000">
                        <a:schemeClr val="accent1">
                          <a:lumMod val="75000"/>
                        </a:schemeClr>
                      </a:gs>
                    </a:gsLst>
                    <a:lin ang="5400000" scaled="1"/>
                  </a:gradFill>
                </a:rPr>
                <a:t>NAV 2017</a:t>
              </a:r>
            </a:p>
          </p:txBody>
        </p:sp>
        <p:sp>
          <p:nvSpPr>
            <p:cNvPr id="76" name="Rectangle 75"/>
            <p:cNvSpPr/>
            <p:nvPr/>
          </p:nvSpPr>
          <p:spPr>
            <a:xfrm>
              <a:off x="2136653" y="3409806"/>
              <a:ext cx="1414529" cy="345163"/>
            </a:xfrm>
            <a:prstGeom prst="rect">
              <a:avLst/>
            </a:prstGeom>
          </p:spPr>
          <p:txBody>
            <a:bodyPr wrap="none">
              <a:spAutoFit/>
            </a:bodyPr>
            <a:lstStyle/>
            <a:p>
              <a:pPr algn="ctr" defTabSz="914049"/>
              <a:r>
                <a:rPr lang="en-GB" sz="1598" kern="0" dirty="0">
                  <a:gradFill>
                    <a:gsLst>
                      <a:gs pos="0">
                        <a:schemeClr val="accent1">
                          <a:lumMod val="75000"/>
                        </a:schemeClr>
                      </a:gs>
                      <a:gs pos="100000">
                        <a:schemeClr val="accent1">
                          <a:lumMod val="75000"/>
                        </a:schemeClr>
                      </a:gs>
                    </a:gsLst>
                    <a:lin ang="5400000" scaled="1"/>
                  </a:gradFill>
                </a:rPr>
                <a:t>NAV 2013 R2</a:t>
              </a:r>
            </a:p>
          </p:txBody>
        </p:sp>
        <p:sp>
          <p:nvSpPr>
            <p:cNvPr id="77" name="Oval 76"/>
            <p:cNvSpPr/>
            <p:nvPr/>
          </p:nvSpPr>
          <p:spPr bwMode="auto">
            <a:xfrm>
              <a:off x="4511145" y="2720458"/>
              <a:ext cx="182854" cy="182854"/>
            </a:xfrm>
            <a:prstGeom prst="ellipse">
              <a:avLst/>
            </a:prstGeom>
            <a:solidFill>
              <a:schemeClr val="tx2">
                <a:lumMod val="75000"/>
              </a:schemeClr>
            </a:solidFill>
            <a:ln w="25400">
              <a:solidFill>
                <a:schemeClr val="bg2"/>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24172" tIns="62085" rIns="124172" bIns="62085" numCol="1" rtlCol="0" anchor="ctr" anchorCtr="0" compatLnSpc="1">
              <a:prstTxWarp prst="textNoShape">
                <a:avLst/>
              </a:prstTxWarp>
            </a:bodyPr>
            <a:lstStyle/>
            <a:p>
              <a:pPr algn="ctr" defTabSz="930846" fontAlgn="base">
                <a:spcBef>
                  <a:spcPct val="0"/>
                </a:spcBef>
                <a:spcAft>
                  <a:spcPct val="0"/>
                </a:spcAft>
                <a:defRPr/>
              </a:pPr>
              <a:endParaRPr lang="en-US" sz="2308" kern="0" dirty="0">
                <a:solidFill>
                  <a:srgbClr val="FFFFFF"/>
                </a:solidFill>
                <a:latin typeface="Segoe UI Light"/>
              </a:endParaRPr>
            </a:p>
          </p:txBody>
        </p:sp>
        <p:sp>
          <p:nvSpPr>
            <p:cNvPr id="3" name="TextBox 2"/>
            <p:cNvSpPr txBox="1"/>
            <p:nvPr/>
          </p:nvSpPr>
          <p:spPr>
            <a:xfrm>
              <a:off x="5024297" y="2936009"/>
              <a:ext cx="1254308" cy="345163"/>
            </a:xfrm>
            <a:prstGeom prst="rect">
              <a:avLst/>
            </a:prstGeom>
          </p:spPr>
          <p:txBody>
            <a:bodyPr wrap="none">
              <a:spAutoFit/>
            </a:bodyPr>
            <a:lstStyle>
              <a:defPPr>
                <a:defRPr lang="da-DK"/>
              </a:defPPr>
              <a:lvl1pPr algn="ctr" defTabSz="896386">
                <a:defRPr sz="1568" kern="0">
                  <a:gradFill>
                    <a:gsLst>
                      <a:gs pos="0">
                        <a:schemeClr val="accent1">
                          <a:lumMod val="75000"/>
                        </a:schemeClr>
                      </a:gs>
                      <a:gs pos="100000">
                        <a:schemeClr val="accent1">
                          <a:lumMod val="75000"/>
                        </a:schemeClr>
                      </a:gs>
                    </a:gsLst>
                    <a:lin ang="5400000" scaled="1"/>
                  </a:gradFill>
                </a:defRPr>
              </a:lvl1pPr>
            </a:lstStyle>
            <a:p>
              <a:pPr defTabSz="896214"/>
              <a:r>
                <a:rPr lang="en-GB" sz="1598" dirty="0"/>
                <a:t>GP 2015 R2</a:t>
              </a:r>
            </a:p>
          </p:txBody>
        </p:sp>
        <p:sp>
          <p:nvSpPr>
            <p:cNvPr id="88" name="TextBox 87"/>
            <p:cNvSpPr txBox="1"/>
            <p:nvPr/>
          </p:nvSpPr>
          <p:spPr>
            <a:xfrm>
              <a:off x="6219421" y="2326146"/>
              <a:ext cx="958388" cy="345163"/>
            </a:xfrm>
            <a:prstGeom prst="rect">
              <a:avLst/>
            </a:prstGeom>
          </p:spPr>
          <p:txBody>
            <a:bodyPr wrap="none">
              <a:spAutoFit/>
            </a:bodyPr>
            <a:lstStyle>
              <a:defPPr>
                <a:defRPr lang="da-DK"/>
              </a:defPPr>
              <a:lvl1pPr algn="ctr" defTabSz="896386">
                <a:defRPr sz="1568" kern="0">
                  <a:gradFill>
                    <a:gsLst>
                      <a:gs pos="0">
                        <a:schemeClr val="accent1">
                          <a:lumMod val="75000"/>
                        </a:schemeClr>
                      </a:gs>
                      <a:gs pos="100000">
                        <a:schemeClr val="accent1">
                          <a:lumMod val="75000"/>
                        </a:schemeClr>
                      </a:gs>
                    </a:gsLst>
                    <a:lin ang="5400000" scaled="1"/>
                  </a:gradFill>
                </a:defRPr>
              </a:lvl1pPr>
            </a:lstStyle>
            <a:p>
              <a:pPr defTabSz="896214"/>
              <a:r>
                <a:rPr lang="en-GB" sz="1598" dirty="0"/>
                <a:t>GP 2016</a:t>
              </a:r>
            </a:p>
          </p:txBody>
        </p:sp>
        <p:sp>
          <p:nvSpPr>
            <p:cNvPr id="92" name="TextBox 91"/>
            <p:cNvSpPr txBox="1"/>
            <p:nvPr/>
          </p:nvSpPr>
          <p:spPr>
            <a:xfrm>
              <a:off x="6872904" y="2936009"/>
              <a:ext cx="1197085" cy="345163"/>
            </a:xfrm>
            <a:prstGeom prst="rect">
              <a:avLst/>
            </a:prstGeom>
          </p:spPr>
          <p:txBody>
            <a:bodyPr wrap="none">
              <a:spAutoFit/>
            </a:bodyPr>
            <a:lstStyle>
              <a:defPPr>
                <a:defRPr lang="da-DK"/>
              </a:defPPr>
              <a:lvl1pPr algn="ctr" defTabSz="896386">
                <a:defRPr sz="1568" kern="0">
                  <a:gradFill>
                    <a:gsLst>
                      <a:gs pos="0">
                        <a:schemeClr val="accent1">
                          <a:lumMod val="75000"/>
                        </a:schemeClr>
                      </a:gs>
                      <a:gs pos="100000">
                        <a:schemeClr val="accent1">
                          <a:lumMod val="75000"/>
                        </a:schemeClr>
                      </a:gs>
                    </a:gsLst>
                    <a:lin ang="5400000" scaled="1"/>
                  </a:gradFill>
                </a:defRPr>
              </a:lvl1pPr>
            </a:lstStyle>
            <a:p>
              <a:pPr defTabSz="896214"/>
              <a:r>
                <a:rPr lang="en-GB" sz="1598" dirty="0"/>
                <a:t>GP2016 R2</a:t>
              </a:r>
            </a:p>
          </p:txBody>
        </p:sp>
        <p:sp>
          <p:nvSpPr>
            <p:cNvPr id="93" name="Rectangle 92"/>
            <p:cNvSpPr/>
            <p:nvPr/>
          </p:nvSpPr>
          <p:spPr>
            <a:xfrm>
              <a:off x="4118335" y="2326146"/>
              <a:ext cx="958388" cy="345163"/>
            </a:xfrm>
            <a:prstGeom prst="rect">
              <a:avLst/>
            </a:prstGeom>
          </p:spPr>
          <p:txBody>
            <a:bodyPr wrap="none">
              <a:spAutoFit/>
            </a:bodyPr>
            <a:lstStyle/>
            <a:p>
              <a:pPr algn="ctr" defTabSz="914049"/>
              <a:r>
                <a:rPr lang="en-GB" sz="1598" kern="0" dirty="0">
                  <a:gradFill>
                    <a:gsLst>
                      <a:gs pos="0">
                        <a:schemeClr val="accent1">
                          <a:lumMod val="75000"/>
                        </a:schemeClr>
                      </a:gs>
                      <a:gs pos="100000">
                        <a:schemeClr val="accent1">
                          <a:lumMod val="75000"/>
                        </a:schemeClr>
                      </a:gs>
                    </a:gsLst>
                    <a:lin ang="5400000" scaled="1"/>
                  </a:gradFill>
                </a:rPr>
                <a:t>GP 2015</a:t>
              </a:r>
            </a:p>
          </p:txBody>
        </p:sp>
        <p:sp>
          <p:nvSpPr>
            <p:cNvPr id="97" name="Rectangle 96"/>
            <p:cNvSpPr/>
            <p:nvPr/>
          </p:nvSpPr>
          <p:spPr>
            <a:xfrm>
              <a:off x="2186648" y="4470655"/>
              <a:ext cx="1304989" cy="345163"/>
            </a:xfrm>
            <a:prstGeom prst="rect">
              <a:avLst/>
            </a:prstGeom>
          </p:spPr>
          <p:txBody>
            <a:bodyPr wrap="none">
              <a:spAutoFit/>
            </a:bodyPr>
            <a:lstStyle/>
            <a:p>
              <a:pPr algn="ctr" defTabSz="914049"/>
              <a:r>
                <a:rPr lang="en-GB" sz="1598" kern="0" dirty="0">
                  <a:gradFill>
                    <a:gsLst>
                      <a:gs pos="0">
                        <a:schemeClr val="accent1">
                          <a:lumMod val="75000"/>
                        </a:schemeClr>
                      </a:gs>
                      <a:gs pos="100000">
                        <a:schemeClr val="accent1">
                          <a:lumMod val="75000"/>
                        </a:schemeClr>
                      </a:gs>
                    </a:gsLst>
                    <a:lin ang="5400000" scaled="1"/>
                  </a:gradFill>
                </a:rPr>
                <a:t>SL 2011 SP2</a:t>
              </a:r>
            </a:p>
          </p:txBody>
        </p:sp>
        <p:sp>
          <p:nvSpPr>
            <p:cNvPr id="102" name="Rectangle 101"/>
            <p:cNvSpPr/>
            <p:nvPr/>
          </p:nvSpPr>
          <p:spPr>
            <a:xfrm>
              <a:off x="3735735" y="5020538"/>
              <a:ext cx="906070" cy="345163"/>
            </a:xfrm>
            <a:prstGeom prst="rect">
              <a:avLst/>
            </a:prstGeom>
          </p:spPr>
          <p:txBody>
            <a:bodyPr wrap="none">
              <a:spAutoFit/>
            </a:bodyPr>
            <a:lstStyle/>
            <a:p>
              <a:pPr algn="ctr" defTabSz="914049"/>
              <a:r>
                <a:rPr lang="en-GB" sz="1598" kern="0" dirty="0">
                  <a:gradFill>
                    <a:gsLst>
                      <a:gs pos="0">
                        <a:schemeClr val="accent1">
                          <a:lumMod val="75000"/>
                        </a:schemeClr>
                      </a:gs>
                      <a:gs pos="100000">
                        <a:schemeClr val="accent1">
                          <a:lumMod val="75000"/>
                        </a:schemeClr>
                      </a:gs>
                    </a:gsLst>
                    <a:lin ang="5400000" scaled="1"/>
                  </a:gradFill>
                </a:rPr>
                <a:t>SL 2015</a:t>
              </a:r>
            </a:p>
          </p:txBody>
        </p:sp>
        <p:sp>
          <p:nvSpPr>
            <p:cNvPr id="104" name="Rectangle 103"/>
            <p:cNvSpPr/>
            <p:nvPr/>
          </p:nvSpPr>
          <p:spPr>
            <a:xfrm>
              <a:off x="4976884" y="4476406"/>
              <a:ext cx="1349131" cy="345163"/>
            </a:xfrm>
            <a:prstGeom prst="rect">
              <a:avLst/>
            </a:prstGeom>
          </p:spPr>
          <p:txBody>
            <a:bodyPr wrap="none">
              <a:spAutoFit/>
            </a:bodyPr>
            <a:lstStyle/>
            <a:p>
              <a:pPr algn="ctr" defTabSz="914049"/>
              <a:r>
                <a:rPr lang="en-GB" sz="1598" kern="0" dirty="0">
                  <a:gradFill>
                    <a:gsLst>
                      <a:gs pos="0">
                        <a:schemeClr val="accent1">
                          <a:lumMod val="75000"/>
                        </a:schemeClr>
                      </a:gs>
                      <a:gs pos="100000">
                        <a:schemeClr val="accent1">
                          <a:lumMod val="75000"/>
                        </a:schemeClr>
                      </a:gs>
                    </a:gsLst>
                    <a:lin ang="5400000" scaled="1"/>
                  </a:gradFill>
                </a:rPr>
                <a:t>SL 2015 CU1</a:t>
              </a:r>
            </a:p>
          </p:txBody>
        </p:sp>
        <p:sp>
          <p:nvSpPr>
            <p:cNvPr id="107" name="Rectangle 106"/>
            <p:cNvSpPr/>
            <p:nvPr/>
          </p:nvSpPr>
          <p:spPr>
            <a:xfrm>
              <a:off x="6391328" y="5017000"/>
              <a:ext cx="1349131" cy="345163"/>
            </a:xfrm>
            <a:prstGeom prst="rect">
              <a:avLst/>
            </a:prstGeom>
          </p:spPr>
          <p:txBody>
            <a:bodyPr wrap="none">
              <a:spAutoFit/>
            </a:bodyPr>
            <a:lstStyle/>
            <a:p>
              <a:pPr algn="ctr" defTabSz="914049"/>
              <a:r>
                <a:rPr lang="en-GB" sz="1598" kern="0" dirty="0">
                  <a:gradFill>
                    <a:gsLst>
                      <a:gs pos="0">
                        <a:schemeClr val="accent1">
                          <a:lumMod val="75000"/>
                        </a:schemeClr>
                      </a:gs>
                      <a:gs pos="100000">
                        <a:schemeClr val="accent1">
                          <a:lumMod val="75000"/>
                        </a:schemeClr>
                      </a:gs>
                    </a:gsLst>
                    <a:lin ang="5400000" scaled="1"/>
                  </a:gradFill>
                </a:rPr>
                <a:t>SL 2015 CU2</a:t>
              </a:r>
            </a:p>
          </p:txBody>
        </p:sp>
        <p:sp>
          <p:nvSpPr>
            <p:cNvPr id="108" name="Oval 107"/>
            <p:cNvSpPr/>
            <p:nvPr/>
          </p:nvSpPr>
          <p:spPr bwMode="auto">
            <a:xfrm>
              <a:off x="7380020" y="2730024"/>
              <a:ext cx="182854" cy="182854"/>
            </a:xfrm>
            <a:prstGeom prst="ellipse">
              <a:avLst/>
            </a:prstGeom>
            <a:solidFill>
              <a:schemeClr val="tx2">
                <a:lumMod val="75000"/>
              </a:schemeClr>
            </a:solidFill>
            <a:ln w="25400">
              <a:solidFill>
                <a:schemeClr val="bg2"/>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24172" tIns="62085" rIns="124172" bIns="62085" numCol="1" rtlCol="0" anchor="ctr" anchorCtr="0" compatLnSpc="1">
              <a:prstTxWarp prst="textNoShape">
                <a:avLst/>
              </a:prstTxWarp>
            </a:bodyPr>
            <a:lstStyle/>
            <a:p>
              <a:pPr algn="ctr" defTabSz="930846" fontAlgn="base">
                <a:spcBef>
                  <a:spcPct val="0"/>
                </a:spcBef>
                <a:spcAft>
                  <a:spcPct val="0"/>
                </a:spcAft>
                <a:defRPr/>
              </a:pPr>
              <a:endParaRPr lang="en-US" sz="2308" kern="0" dirty="0">
                <a:solidFill>
                  <a:srgbClr val="FFFFFF"/>
                </a:solidFill>
                <a:latin typeface="Segoe UI Light"/>
              </a:endParaRPr>
            </a:p>
          </p:txBody>
        </p:sp>
        <p:sp>
          <p:nvSpPr>
            <p:cNvPr id="79" name="Oval 78"/>
            <p:cNvSpPr/>
            <p:nvPr/>
          </p:nvSpPr>
          <p:spPr bwMode="auto">
            <a:xfrm>
              <a:off x="7211094" y="5889758"/>
              <a:ext cx="182854" cy="182854"/>
            </a:xfrm>
            <a:prstGeom prst="ellipse">
              <a:avLst/>
            </a:prstGeom>
            <a:solidFill>
              <a:schemeClr val="tx2">
                <a:lumMod val="75000"/>
              </a:schemeClr>
            </a:solidFill>
            <a:ln w="25400">
              <a:solidFill>
                <a:schemeClr val="bg2"/>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24172" tIns="62085" rIns="124172" bIns="62085" numCol="1" rtlCol="0" anchor="ctr" anchorCtr="0" compatLnSpc="1">
              <a:prstTxWarp prst="textNoShape">
                <a:avLst/>
              </a:prstTxWarp>
            </a:bodyPr>
            <a:lstStyle/>
            <a:p>
              <a:pPr algn="ctr" defTabSz="930846" fontAlgn="base">
                <a:spcBef>
                  <a:spcPct val="0"/>
                </a:spcBef>
                <a:spcAft>
                  <a:spcPct val="0"/>
                </a:spcAft>
                <a:defRPr/>
              </a:pPr>
              <a:endParaRPr lang="en-US" sz="2308" kern="0" dirty="0">
                <a:solidFill>
                  <a:srgbClr val="FFFFFF"/>
                </a:solidFill>
                <a:latin typeface="Segoe UI Light"/>
              </a:endParaRPr>
            </a:p>
          </p:txBody>
        </p:sp>
      </p:grpSp>
      <p:sp>
        <p:nvSpPr>
          <p:cNvPr id="164" name="Rectangle 163"/>
          <p:cNvSpPr/>
          <p:nvPr/>
        </p:nvSpPr>
        <p:spPr bwMode="auto">
          <a:xfrm>
            <a:off x="1765" y="2126053"/>
            <a:ext cx="273718" cy="4668924"/>
          </a:xfrm>
          <a:prstGeom prst="rect">
            <a:avLst/>
          </a:prstGeom>
          <a:solidFill>
            <a:srgbClr val="F8F8F8"/>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28" tIns="146262" rIns="182828" bIns="146262" numCol="1" spcCol="0" rtlCol="0" fromWordArt="0" anchor="t" anchorCtr="0" forceAA="0" compatLnSpc="1">
            <a:prstTxWarp prst="textNoShape">
              <a:avLst/>
            </a:prstTxWarp>
            <a:noAutofit/>
          </a:bodyPr>
          <a:lstStyle/>
          <a:p>
            <a:pPr algn="ctr" defTabSz="932114" fontAlgn="base">
              <a:lnSpc>
                <a:spcPct val="90000"/>
              </a:lnSpc>
              <a:spcBef>
                <a:spcPct val="0"/>
              </a:spcBef>
              <a:spcAft>
                <a:spcPct val="0"/>
              </a:spcAft>
            </a:pPr>
            <a:endParaRPr lang="en-US" sz="2400" kern="0" dirty="0" err="1">
              <a:gradFill>
                <a:gsLst>
                  <a:gs pos="0">
                    <a:srgbClr val="FFFFFF"/>
                  </a:gs>
                  <a:gs pos="100000">
                    <a:srgbClr val="FFFFFF"/>
                  </a:gs>
                </a:gsLst>
                <a:lin ang="5400000" scaled="0"/>
              </a:gradFill>
              <a:ea typeface="Segoe UI" pitchFamily="34" charset="0"/>
              <a:cs typeface="Segoe UI" pitchFamily="34" charset="0"/>
            </a:endParaRPr>
          </a:p>
        </p:txBody>
      </p:sp>
      <p:grpSp>
        <p:nvGrpSpPr>
          <p:cNvPr id="8" name="Group 7"/>
          <p:cNvGrpSpPr/>
          <p:nvPr/>
        </p:nvGrpSpPr>
        <p:grpSpPr>
          <a:xfrm>
            <a:off x="883" y="1630288"/>
            <a:ext cx="12436477" cy="418366"/>
            <a:chOff x="0" y="1630023"/>
            <a:chExt cx="12438241" cy="418425"/>
          </a:xfrm>
        </p:grpSpPr>
        <p:cxnSp>
          <p:nvCxnSpPr>
            <p:cNvPr id="81" name="Straight Connector 80"/>
            <p:cNvCxnSpPr/>
            <p:nvPr/>
          </p:nvCxnSpPr>
          <p:spPr>
            <a:xfrm>
              <a:off x="0" y="1839996"/>
              <a:ext cx="12402623" cy="0"/>
            </a:xfrm>
            <a:prstGeom prst="line">
              <a:avLst/>
            </a:prstGeom>
            <a:ln w="41275">
              <a:solidFill>
                <a:schemeClr val="tx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 name="Isosceles Triangle 6"/>
            <p:cNvSpPr/>
            <p:nvPr/>
          </p:nvSpPr>
          <p:spPr bwMode="auto">
            <a:xfrm rot="5400000">
              <a:off x="11956558" y="1566766"/>
              <a:ext cx="418425" cy="544940"/>
            </a:xfrm>
            <a:prstGeom prst="triangl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GB" sz="2400" kern="0" dirty="0" err="1">
                <a:gradFill>
                  <a:gsLst>
                    <a:gs pos="0">
                      <a:srgbClr val="FFFFFF"/>
                    </a:gs>
                    <a:gs pos="100000">
                      <a:srgbClr val="FFFFFF"/>
                    </a:gs>
                  </a:gsLst>
                  <a:lin ang="5400000" scaled="0"/>
                </a:gradFill>
                <a:ea typeface="Segoe UI" pitchFamily="34" charset="0"/>
                <a:cs typeface="Segoe UI" pitchFamily="34" charset="0"/>
              </a:endParaRPr>
            </a:p>
          </p:txBody>
        </p:sp>
      </p:grpSp>
      <p:sp>
        <p:nvSpPr>
          <p:cNvPr id="6" name="Rectangle 5"/>
          <p:cNvSpPr/>
          <p:nvPr/>
        </p:nvSpPr>
        <p:spPr>
          <a:xfrm>
            <a:off x="7056437" y="5557672"/>
            <a:ext cx="2789492" cy="344967"/>
          </a:xfrm>
          <a:prstGeom prst="rect">
            <a:avLst/>
          </a:prstGeom>
        </p:spPr>
        <p:txBody>
          <a:bodyPr wrap="none">
            <a:spAutoFit/>
          </a:bodyPr>
          <a:lstStyle/>
          <a:p>
            <a:pPr defTabSz="914224"/>
            <a:r>
              <a:rPr lang="en-GB" sz="1598" kern="0" dirty="0">
                <a:gradFill>
                  <a:gsLst>
                    <a:gs pos="0">
                      <a:schemeClr val="accent1">
                        <a:lumMod val="75000"/>
                      </a:schemeClr>
                    </a:gs>
                    <a:gs pos="100000">
                      <a:schemeClr val="accent1">
                        <a:lumMod val="75000"/>
                      </a:schemeClr>
                    </a:gs>
                  </a:gsLst>
                  <a:lin ang="5400000" scaled="1"/>
                </a:gradFill>
              </a:rPr>
              <a:t>Dynamics 365 for Financials </a:t>
            </a:r>
            <a:endParaRPr lang="da-DK" sz="1598" kern="0" dirty="0">
              <a:gradFill>
                <a:gsLst>
                  <a:gs pos="0">
                    <a:schemeClr val="accent1">
                      <a:lumMod val="75000"/>
                    </a:schemeClr>
                  </a:gs>
                  <a:gs pos="100000">
                    <a:schemeClr val="accent1">
                      <a:lumMod val="75000"/>
                    </a:schemeClr>
                  </a:gs>
                </a:gsLst>
                <a:lin ang="5400000" scaled="1"/>
              </a:gradFill>
            </a:endParaRPr>
          </a:p>
        </p:txBody>
      </p:sp>
      <p:grpSp>
        <p:nvGrpSpPr>
          <p:cNvPr id="15" name="Group 14"/>
          <p:cNvGrpSpPr/>
          <p:nvPr/>
        </p:nvGrpSpPr>
        <p:grpSpPr>
          <a:xfrm>
            <a:off x="275481" y="2295441"/>
            <a:ext cx="1840974" cy="4219233"/>
            <a:chOff x="457200" y="2295270"/>
            <a:chExt cx="1658673" cy="4219831"/>
          </a:xfrm>
        </p:grpSpPr>
        <p:sp>
          <p:nvSpPr>
            <p:cNvPr id="117" name="Rectangle 116"/>
            <p:cNvSpPr/>
            <p:nvPr/>
          </p:nvSpPr>
          <p:spPr>
            <a:xfrm>
              <a:off x="457200" y="2295270"/>
              <a:ext cx="1658673" cy="1028406"/>
            </a:xfrm>
            <a:prstGeom prst="rect">
              <a:avLst/>
            </a:prstGeom>
            <a:solidFill>
              <a:srgbClr val="5C2D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049">
                <a:lnSpc>
                  <a:spcPct val="90000"/>
                </a:lnSpc>
              </a:pPr>
              <a:r>
                <a:rPr lang="en-GB" sz="1598" kern="0" dirty="0">
                  <a:gradFill>
                    <a:gsLst>
                      <a:gs pos="0">
                        <a:schemeClr val="bg1"/>
                      </a:gs>
                      <a:gs pos="100000">
                        <a:schemeClr val="bg1"/>
                      </a:gs>
                    </a:gsLst>
                    <a:lin ang="5400000" scaled="1"/>
                  </a:gradFill>
                  <a:cs typeface="Segoe UI Light" panose="020B0502040204020203" pitchFamily="34" charset="0"/>
                </a:rPr>
                <a:t>Microsoft Dynamics GP</a:t>
              </a:r>
            </a:p>
          </p:txBody>
        </p:sp>
        <p:sp>
          <p:nvSpPr>
            <p:cNvPr id="118" name="Rectangle 117"/>
            <p:cNvSpPr/>
            <p:nvPr/>
          </p:nvSpPr>
          <p:spPr>
            <a:xfrm>
              <a:off x="457200" y="3360020"/>
              <a:ext cx="1658673" cy="1027322"/>
            </a:xfrm>
            <a:prstGeom prst="rect">
              <a:avLst/>
            </a:prstGeom>
            <a:solidFill>
              <a:srgbClr val="5C2D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049">
                <a:lnSpc>
                  <a:spcPct val="90000"/>
                </a:lnSpc>
              </a:pPr>
              <a:r>
                <a:rPr lang="en-GB" sz="1598" kern="0" dirty="0">
                  <a:gradFill>
                    <a:gsLst>
                      <a:gs pos="0">
                        <a:schemeClr val="bg1"/>
                      </a:gs>
                      <a:gs pos="100000">
                        <a:schemeClr val="bg1"/>
                      </a:gs>
                    </a:gsLst>
                    <a:lin ang="5400000" scaled="1"/>
                  </a:gradFill>
                  <a:cs typeface="Segoe UI Light" panose="020B0502040204020203" pitchFamily="34" charset="0"/>
                </a:rPr>
                <a:t>Microsoft Dynamics NAV</a:t>
              </a:r>
            </a:p>
          </p:txBody>
        </p:sp>
        <p:sp>
          <p:nvSpPr>
            <p:cNvPr id="119" name="Rectangle 118"/>
            <p:cNvSpPr/>
            <p:nvPr/>
          </p:nvSpPr>
          <p:spPr>
            <a:xfrm>
              <a:off x="457200" y="4423686"/>
              <a:ext cx="1658673" cy="1027322"/>
            </a:xfrm>
            <a:prstGeom prst="rect">
              <a:avLst/>
            </a:prstGeom>
            <a:solidFill>
              <a:srgbClr val="5C2D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049">
                <a:lnSpc>
                  <a:spcPct val="90000"/>
                </a:lnSpc>
              </a:pPr>
              <a:r>
                <a:rPr lang="en-GB" sz="1598" kern="0" dirty="0">
                  <a:gradFill>
                    <a:gsLst>
                      <a:gs pos="0">
                        <a:schemeClr val="bg1"/>
                      </a:gs>
                      <a:gs pos="100000">
                        <a:schemeClr val="bg1"/>
                      </a:gs>
                    </a:gsLst>
                    <a:lin ang="5400000" scaled="1"/>
                  </a:gradFill>
                  <a:cs typeface="Segoe UI Light" panose="020B0502040204020203" pitchFamily="34" charset="0"/>
                </a:rPr>
                <a:t>Microsoft Dynamics SL</a:t>
              </a:r>
            </a:p>
          </p:txBody>
        </p:sp>
        <p:sp>
          <p:nvSpPr>
            <p:cNvPr id="120" name="Rectangle 119"/>
            <p:cNvSpPr/>
            <p:nvPr/>
          </p:nvSpPr>
          <p:spPr>
            <a:xfrm>
              <a:off x="457200" y="5487353"/>
              <a:ext cx="1658672" cy="1027748"/>
            </a:xfrm>
            <a:prstGeom prst="rect">
              <a:avLst/>
            </a:prstGeom>
            <a:solidFill>
              <a:srgbClr val="5C2D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049">
                <a:lnSpc>
                  <a:spcPct val="90000"/>
                </a:lnSpc>
              </a:pPr>
              <a:r>
                <a:rPr lang="en-GB" sz="1598" kern="0" dirty="0">
                  <a:gradFill>
                    <a:gsLst>
                      <a:gs pos="0">
                        <a:schemeClr val="bg1"/>
                      </a:gs>
                      <a:gs pos="100000">
                        <a:schemeClr val="bg1"/>
                      </a:gs>
                    </a:gsLst>
                    <a:lin ang="5400000" scaled="1"/>
                  </a:gradFill>
                  <a:cs typeface="Segoe UI Light" panose="020B0502040204020203" pitchFamily="34" charset="0"/>
                </a:rPr>
                <a:t>Microsoft Dynamics 365 -</a:t>
              </a:r>
            </a:p>
            <a:p>
              <a:pPr algn="ctr" defTabSz="914049">
                <a:lnSpc>
                  <a:spcPct val="90000"/>
                </a:lnSpc>
              </a:pPr>
              <a:r>
                <a:rPr lang="en-GB" sz="1598" kern="0" dirty="0">
                  <a:gradFill>
                    <a:gsLst>
                      <a:gs pos="0">
                        <a:schemeClr val="bg1"/>
                      </a:gs>
                      <a:gs pos="100000">
                        <a:schemeClr val="bg1"/>
                      </a:gs>
                    </a:gsLst>
                    <a:lin ang="5400000" scaled="1"/>
                  </a:gradFill>
                  <a:cs typeface="Segoe UI Light" panose="020B0502040204020203" pitchFamily="34" charset="0"/>
                </a:rPr>
                <a:t> Business edition</a:t>
              </a:r>
            </a:p>
          </p:txBody>
        </p:sp>
      </p:grpSp>
      <p:sp>
        <p:nvSpPr>
          <p:cNvPr id="75" name="Oval 74"/>
          <p:cNvSpPr/>
          <p:nvPr/>
        </p:nvSpPr>
        <p:spPr bwMode="auto">
          <a:xfrm>
            <a:off x="8123237" y="5905234"/>
            <a:ext cx="182828" cy="182828"/>
          </a:xfrm>
          <a:prstGeom prst="ellipse">
            <a:avLst/>
          </a:prstGeom>
          <a:solidFill>
            <a:schemeClr val="tx2">
              <a:lumMod val="75000"/>
            </a:schemeClr>
          </a:solidFill>
          <a:ln w="25400">
            <a:solidFill>
              <a:schemeClr val="bg2"/>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24172" tIns="62085" rIns="124172" bIns="62085" numCol="1" rtlCol="0" anchor="ctr" anchorCtr="0" compatLnSpc="1">
            <a:prstTxWarp prst="textNoShape">
              <a:avLst/>
            </a:prstTxWarp>
          </a:bodyPr>
          <a:lstStyle/>
          <a:p>
            <a:pPr algn="ctr" defTabSz="930846" fontAlgn="base">
              <a:spcBef>
                <a:spcPct val="0"/>
              </a:spcBef>
              <a:spcAft>
                <a:spcPct val="0"/>
              </a:spcAft>
              <a:defRPr/>
            </a:pPr>
            <a:endParaRPr lang="en-US" sz="2308" kern="0" dirty="0">
              <a:solidFill>
                <a:srgbClr val="FFFFFF"/>
              </a:solidFill>
              <a:latin typeface="Segoe UI Light"/>
            </a:endParaRPr>
          </a:p>
        </p:txBody>
      </p:sp>
      <p:sp>
        <p:nvSpPr>
          <p:cNvPr id="78" name="Rectangle 77"/>
          <p:cNvSpPr/>
          <p:nvPr/>
        </p:nvSpPr>
        <p:spPr>
          <a:xfrm>
            <a:off x="7970837" y="6088062"/>
            <a:ext cx="3658374" cy="338234"/>
          </a:xfrm>
          <a:prstGeom prst="rect">
            <a:avLst/>
          </a:prstGeom>
        </p:spPr>
        <p:txBody>
          <a:bodyPr wrap="none">
            <a:spAutoFit/>
          </a:bodyPr>
          <a:lstStyle/>
          <a:p>
            <a:pPr defTabSz="914224"/>
            <a:r>
              <a:rPr lang="en-GB" sz="1598" kern="0" dirty="0">
                <a:gradFill>
                  <a:gsLst>
                    <a:gs pos="0">
                      <a:schemeClr val="accent1">
                        <a:lumMod val="75000"/>
                      </a:schemeClr>
                    </a:gs>
                    <a:gs pos="100000">
                      <a:schemeClr val="accent1">
                        <a:lumMod val="75000"/>
                      </a:schemeClr>
                    </a:gs>
                  </a:gsLst>
                  <a:lin ang="5400000" scaled="1"/>
                </a:gradFill>
              </a:rPr>
              <a:t>Dynamics 365 for Sales, for Marketing </a:t>
            </a:r>
            <a:endParaRPr lang="da-DK" sz="1598" kern="0" dirty="0">
              <a:gradFill>
                <a:gsLst>
                  <a:gs pos="0">
                    <a:schemeClr val="accent1">
                      <a:lumMod val="75000"/>
                    </a:schemeClr>
                  </a:gs>
                  <a:gs pos="100000">
                    <a:schemeClr val="accent1">
                      <a:lumMod val="75000"/>
                    </a:schemeClr>
                  </a:gs>
                </a:gsLst>
                <a:lin ang="5400000" scaled="1"/>
              </a:gradFill>
            </a:endParaRPr>
          </a:p>
        </p:txBody>
      </p:sp>
    </p:spTree>
    <p:extLst>
      <p:ext uri="{BB962C8B-B14F-4D97-AF65-F5344CB8AC3E}">
        <p14:creationId xmlns:p14="http://schemas.microsoft.com/office/powerpoint/2010/main" val="215168077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0-#ppt_w/2"/>
                                          </p:val>
                                        </p:tav>
                                        <p:tav tm="100000">
                                          <p:val>
                                            <p:strVal val="#ppt_x"/>
                                          </p:val>
                                        </p:tav>
                                      </p:tavLst>
                                    </p:anim>
                                    <p:anim calcmode="lin" valueType="num">
                                      <p:cBhvr additive="base">
                                        <p:cTn id="8" dur="1000" fill="hold"/>
                                        <p:tgtEl>
                                          <p:spTgt spid="8"/>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250"/>
                                        <p:tgtEl>
                                          <p:spTgt spid="15"/>
                                        </p:tgtEl>
                                      </p:cBhvr>
                                    </p:animEffect>
                                  </p:childTnLst>
                                </p:cTn>
                              </p:par>
                              <p:par>
                                <p:cTn id="12" presetID="42" presetClass="path" presetSubtype="0" decel="100000" fill="hold" nodeType="withEffect">
                                  <p:stCondLst>
                                    <p:cond delay="0"/>
                                  </p:stCondLst>
                                  <p:childTnLst>
                                    <p:animMotion origin="layout" path="M 5.20807E-7 -2.96868E-6 L 0.03676 -2.96868E-6 " pathEditMode="relative" rAng="0" ptsTypes="AA">
                                      <p:cBhvr>
                                        <p:cTn id="13" dur="250" spd="-100000" fill="hold"/>
                                        <p:tgtEl>
                                          <p:spTgt spid="15"/>
                                        </p:tgtEl>
                                        <p:attrNameLst>
                                          <p:attrName>ppt_x</p:attrName>
                                          <p:attrName>ppt_y</p:attrName>
                                        </p:attrNameLst>
                                      </p:cBhvr>
                                      <p:rCtr x="1838" y="0"/>
                                    </p:animMotion>
                                  </p:childTnLst>
                                </p:cTn>
                              </p:par>
                              <p:par>
                                <p:cTn id="14" presetID="10" presetClass="entr" presetSubtype="0" fill="hold" nodeType="withEffect">
                                  <p:stCondLst>
                                    <p:cond delay="15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250"/>
                                        <p:tgtEl>
                                          <p:spTgt spid="16"/>
                                        </p:tgtEl>
                                      </p:cBhvr>
                                    </p:animEffect>
                                  </p:childTnLst>
                                </p:cTn>
                              </p:par>
                              <p:par>
                                <p:cTn id="17" presetID="42" presetClass="path" presetSubtype="0" decel="100000" fill="hold" nodeType="withEffect">
                                  <p:stCondLst>
                                    <p:cond delay="150"/>
                                  </p:stCondLst>
                                  <p:childTnLst>
                                    <p:animMotion origin="layout" path="M 4.02349E-6 4.87971E-6 L 0.03676 4.87971E-6 " pathEditMode="relative" rAng="0" ptsTypes="AA">
                                      <p:cBhvr>
                                        <p:cTn id="18" dur="250" spd="-100000" fill="hold"/>
                                        <p:tgtEl>
                                          <p:spTgt spid="16"/>
                                        </p:tgtEl>
                                        <p:attrNameLst>
                                          <p:attrName>ppt_x</p:attrName>
                                          <p:attrName>ppt_y</p:attrName>
                                        </p:attrNameLst>
                                      </p:cBhvr>
                                      <p:rCtr x="1838" y="0"/>
                                    </p:animMotion>
                                  </p:childTnLst>
                                </p:cTn>
                              </p:par>
                              <p:par>
                                <p:cTn id="19" presetID="10" presetClass="entr" presetSubtype="0" fill="hold" nodeType="withEffect">
                                  <p:stCondLst>
                                    <p:cond delay="30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250"/>
                                        <p:tgtEl>
                                          <p:spTgt spid="17"/>
                                        </p:tgtEl>
                                      </p:cBhvr>
                                    </p:animEffect>
                                  </p:childTnLst>
                                </p:cTn>
                              </p:par>
                              <p:par>
                                <p:cTn id="22" presetID="42" presetClass="path" presetSubtype="0" decel="100000" fill="hold" nodeType="withEffect">
                                  <p:stCondLst>
                                    <p:cond delay="300"/>
                                  </p:stCondLst>
                                  <p:childTnLst>
                                    <p:animMotion origin="layout" path="M 4.02349E-6 4.87971E-6 L 0.03676 4.87971E-6 " pathEditMode="relative" rAng="0" ptsTypes="AA">
                                      <p:cBhvr>
                                        <p:cTn id="23" dur="250" spd="-100000" fill="hold"/>
                                        <p:tgtEl>
                                          <p:spTgt spid="17"/>
                                        </p:tgtEl>
                                        <p:attrNameLst>
                                          <p:attrName>ppt_x</p:attrName>
                                          <p:attrName>ppt_y</p:attrName>
                                        </p:attrNameLst>
                                      </p:cBhvr>
                                      <p:rCtr x="1838" y="0"/>
                                    </p:animMotion>
                                  </p:childTnLst>
                                </p:cTn>
                              </p:par>
                              <p:par>
                                <p:cTn id="24" presetID="10" presetClass="entr" presetSubtype="0" fill="hold" nodeType="withEffect">
                                  <p:stCondLst>
                                    <p:cond delay="45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250"/>
                                        <p:tgtEl>
                                          <p:spTgt spid="18"/>
                                        </p:tgtEl>
                                      </p:cBhvr>
                                    </p:animEffect>
                                  </p:childTnLst>
                                </p:cTn>
                              </p:par>
                              <p:par>
                                <p:cTn id="27" presetID="42" presetClass="path" presetSubtype="0" decel="100000" fill="hold" nodeType="withEffect">
                                  <p:stCondLst>
                                    <p:cond delay="450"/>
                                  </p:stCondLst>
                                  <p:childTnLst>
                                    <p:animMotion origin="layout" path="M 4.02349E-6 4.87971E-6 L 0.03676 4.87971E-6 " pathEditMode="relative" rAng="0" ptsTypes="AA">
                                      <p:cBhvr>
                                        <p:cTn id="28" dur="250" spd="-100000" fill="hold"/>
                                        <p:tgtEl>
                                          <p:spTgt spid="18"/>
                                        </p:tgtEl>
                                        <p:attrNameLst>
                                          <p:attrName>ppt_x</p:attrName>
                                          <p:attrName>ppt_y</p:attrName>
                                        </p:attrNameLst>
                                      </p:cBhvr>
                                      <p:rCtr x="1838" y="0"/>
                                    </p:animMotion>
                                  </p:childTnLst>
                                </p:cTn>
                              </p:par>
                              <p:par>
                                <p:cTn id="29" presetID="10" presetClass="entr" presetSubtype="0" fill="hold" nodeType="withEffect">
                                  <p:stCondLst>
                                    <p:cond delay="60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250"/>
                                        <p:tgtEl>
                                          <p:spTgt spid="19"/>
                                        </p:tgtEl>
                                      </p:cBhvr>
                                    </p:animEffect>
                                  </p:childTnLst>
                                </p:cTn>
                              </p:par>
                              <p:par>
                                <p:cTn id="32" presetID="42" presetClass="path" presetSubtype="0" decel="100000" fill="hold" nodeType="withEffect">
                                  <p:stCondLst>
                                    <p:cond delay="600"/>
                                  </p:stCondLst>
                                  <p:childTnLst>
                                    <p:animMotion origin="layout" path="M 4.02349E-6 4.87971E-6 L 0.03676 4.87971E-6 " pathEditMode="relative" rAng="0" ptsTypes="AA">
                                      <p:cBhvr>
                                        <p:cTn id="33" dur="250" spd="-100000" fill="hold"/>
                                        <p:tgtEl>
                                          <p:spTgt spid="19"/>
                                        </p:tgtEl>
                                        <p:attrNameLst>
                                          <p:attrName>ppt_x</p:attrName>
                                          <p:attrName>ppt_y</p:attrName>
                                        </p:attrNameLst>
                                      </p:cBhvr>
                                      <p:rCtr x="1838" y="0"/>
                                    </p:animMotion>
                                  </p:childTnLst>
                                </p:cTn>
                              </p:par>
                              <p:par>
                                <p:cTn id="34" presetID="10" presetClass="entr" presetSubtype="0" fill="hold" nodeType="withEffect">
                                  <p:stCondLst>
                                    <p:cond delay="75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250"/>
                                        <p:tgtEl>
                                          <p:spTgt spid="20"/>
                                        </p:tgtEl>
                                      </p:cBhvr>
                                    </p:animEffect>
                                  </p:childTnLst>
                                </p:cTn>
                              </p:par>
                              <p:par>
                                <p:cTn id="37" presetID="42" presetClass="path" presetSubtype="0" decel="100000" fill="hold" nodeType="withEffect">
                                  <p:stCondLst>
                                    <p:cond delay="750"/>
                                  </p:stCondLst>
                                  <p:childTnLst>
                                    <p:animMotion origin="layout" path="M 4.02349E-6 4.87971E-6 L 0.03676 4.87971E-6 " pathEditMode="relative" rAng="0" ptsTypes="AA">
                                      <p:cBhvr>
                                        <p:cTn id="38" dur="250" spd="-100000" fill="hold"/>
                                        <p:tgtEl>
                                          <p:spTgt spid="20"/>
                                        </p:tgtEl>
                                        <p:attrNameLst>
                                          <p:attrName>ppt_x</p:attrName>
                                          <p:attrName>ppt_y</p:attrName>
                                        </p:attrNameLst>
                                      </p:cBhvr>
                                      <p:rCtr x="1838" y="0"/>
                                    </p:animMotion>
                                  </p:childTnLst>
                                </p:cTn>
                              </p:par>
                              <p:par>
                                <p:cTn id="39" presetID="10" presetClass="entr" presetSubtype="0" fill="hold" nodeType="withEffect">
                                  <p:stCondLst>
                                    <p:cond delay="900"/>
                                  </p:stCondLst>
                                  <p:childTnLst>
                                    <p:set>
                                      <p:cBhvr>
                                        <p:cTn id="40" dur="1" fill="hold">
                                          <p:stCondLst>
                                            <p:cond delay="0"/>
                                          </p:stCondLst>
                                        </p:cTn>
                                        <p:tgtEl>
                                          <p:spTgt spid="21"/>
                                        </p:tgtEl>
                                        <p:attrNameLst>
                                          <p:attrName>style.visibility</p:attrName>
                                        </p:attrNameLst>
                                      </p:cBhvr>
                                      <p:to>
                                        <p:strVal val="visible"/>
                                      </p:to>
                                    </p:set>
                                    <p:animEffect transition="in" filter="fade">
                                      <p:cBhvr>
                                        <p:cTn id="41" dur="250"/>
                                        <p:tgtEl>
                                          <p:spTgt spid="21"/>
                                        </p:tgtEl>
                                      </p:cBhvr>
                                    </p:animEffect>
                                  </p:childTnLst>
                                </p:cTn>
                              </p:par>
                              <p:par>
                                <p:cTn id="42" presetID="42" presetClass="path" presetSubtype="0" decel="100000" fill="hold" nodeType="withEffect">
                                  <p:stCondLst>
                                    <p:cond delay="900"/>
                                  </p:stCondLst>
                                  <p:childTnLst>
                                    <p:animMotion origin="layout" path="M 4.02349E-6 4.87971E-6 L 0.03676 4.87971E-6 " pathEditMode="relative" rAng="0" ptsTypes="AA">
                                      <p:cBhvr>
                                        <p:cTn id="43" dur="250" spd="-100000" fill="hold"/>
                                        <p:tgtEl>
                                          <p:spTgt spid="21"/>
                                        </p:tgtEl>
                                        <p:attrNameLst>
                                          <p:attrName>ppt_x</p:attrName>
                                          <p:attrName>ppt_y</p:attrName>
                                        </p:attrNameLst>
                                      </p:cBhvr>
                                      <p:rCtr x="1838" y="0"/>
                                    </p:animMotion>
                                  </p:childTnLst>
                                </p:cTn>
                              </p:par>
                              <p:par>
                                <p:cTn id="44" presetID="10" presetClass="entr" presetSubtype="0" fill="hold" nodeType="withEffect">
                                  <p:stCondLst>
                                    <p:cond delay="1050"/>
                                  </p:stCondLst>
                                  <p:childTnLst>
                                    <p:set>
                                      <p:cBhvr>
                                        <p:cTn id="45" dur="1" fill="hold">
                                          <p:stCondLst>
                                            <p:cond delay="0"/>
                                          </p:stCondLst>
                                        </p:cTn>
                                        <p:tgtEl>
                                          <p:spTgt spid="22"/>
                                        </p:tgtEl>
                                        <p:attrNameLst>
                                          <p:attrName>style.visibility</p:attrName>
                                        </p:attrNameLst>
                                      </p:cBhvr>
                                      <p:to>
                                        <p:strVal val="visible"/>
                                      </p:to>
                                    </p:set>
                                    <p:animEffect transition="in" filter="fade">
                                      <p:cBhvr>
                                        <p:cTn id="46" dur="250"/>
                                        <p:tgtEl>
                                          <p:spTgt spid="22"/>
                                        </p:tgtEl>
                                      </p:cBhvr>
                                    </p:animEffect>
                                  </p:childTnLst>
                                </p:cTn>
                              </p:par>
                              <p:par>
                                <p:cTn id="47" presetID="42" presetClass="path" presetSubtype="0" decel="100000" fill="hold" nodeType="withEffect">
                                  <p:stCondLst>
                                    <p:cond delay="1050"/>
                                  </p:stCondLst>
                                  <p:childTnLst>
                                    <p:animMotion origin="layout" path="M 1.09523E-6 1.24376E-6 L 0.03676 1.24376E-6 " pathEditMode="relative" rAng="0" ptsTypes="AA">
                                      <p:cBhvr>
                                        <p:cTn id="48" dur="250" spd="-100000" fill="hold"/>
                                        <p:tgtEl>
                                          <p:spTgt spid="22"/>
                                        </p:tgtEl>
                                        <p:attrNameLst>
                                          <p:attrName>ppt_x</p:attrName>
                                          <p:attrName>ppt_y</p:attrName>
                                        </p:attrNameLst>
                                      </p:cBhvr>
                                      <p:rCtr x="1838" y="0"/>
                                    </p:animMotion>
                                  </p:childTnLst>
                                </p:cTn>
                              </p:par>
                              <p:par>
                                <p:cTn id="49" presetID="2" presetClass="entr" presetSubtype="8" decel="100000" fill="hold" nodeType="withEffect">
                                  <p:stCondLst>
                                    <p:cond delay="1050"/>
                                  </p:stCondLst>
                                  <p:childTnLst>
                                    <p:set>
                                      <p:cBhvr>
                                        <p:cTn id="50" dur="1" fill="hold">
                                          <p:stCondLst>
                                            <p:cond delay="0"/>
                                          </p:stCondLst>
                                        </p:cTn>
                                        <p:tgtEl>
                                          <p:spTgt spid="69"/>
                                        </p:tgtEl>
                                        <p:attrNameLst>
                                          <p:attrName>style.visibility</p:attrName>
                                        </p:attrNameLst>
                                      </p:cBhvr>
                                      <p:to>
                                        <p:strVal val="visible"/>
                                      </p:to>
                                    </p:set>
                                    <p:anim calcmode="lin" valueType="num">
                                      <p:cBhvr additive="base">
                                        <p:cTn id="51" dur="750" fill="hold"/>
                                        <p:tgtEl>
                                          <p:spTgt spid="69"/>
                                        </p:tgtEl>
                                        <p:attrNameLst>
                                          <p:attrName>ppt_x</p:attrName>
                                        </p:attrNameLst>
                                      </p:cBhvr>
                                      <p:tavLst>
                                        <p:tav tm="0">
                                          <p:val>
                                            <p:strVal val="0-#ppt_w/2"/>
                                          </p:val>
                                        </p:tav>
                                        <p:tav tm="100000">
                                          <p:val>
                                            <p:strVal val="#ppt_x"/>
                                          </p:val>
                                        </p:tav>
                                      </p:tavLst>
                                    </p:anim>
                                    <p:anim calcmode="lin" valueType="num">
                                      <p:cBhvr additive="base">
                                        <p:cTn id="52" dur="750" fill="hold"/>
                                        <p:tgtEl>
                                          <p:spTgt spid="69"/>
                                        </p:tgtEl>
                                        <p:attrNameLst>
                                          <p:attrName>ppt_y</p:attrName>
                                        </p:attrNameLst>
                                      </p:cBhvr>
                                      <p:tavLst>
                                        <p:tav tm="0">
                                          <p:val>
                                            <p:strVal val="#ppt_y"/>
                                          </p:val>
                                        </p:tav>
                                        <p:tav tm="100000">
                                          <p:val>
                                            <p:strVal val="#ppt_y"/>
                                          </p:val>
                                        </p:tav>
                                      </p:tavLst>
                                    </p:anim>
                                  </p:childTnLst>
                                </p:cTn>
                              </p:par>
                              <p:par>
                                <p:cTn id="53" presetID="2" presetClass="entr" presetSubtype="8" fill="hold" grpId="0" nodeType="withEffect">
                                  <p:stCondLst>
                                    <p:cond delay="1050"/>
                                  </p:stCondLst>
                                  <p:childTnLst>
                                    <p:set>
                                      <p:cBhvr>
                                        <p:cTn id="54" dur="1" fill="hold">
                                          <p:stCondLst>
                                            <p:cond delay="0"/>
                                          </p:stCondLst>
                                        </p:cTn>
                                        <p:tgtEl>
                                          <p:spTgt spid="4"/>
                                        </p:tgtEl>
                                        <p:attrNameLst>
                                          <p:attrName>style.visibility</p:attrName>
                                        </p:attrNameLst>
                                      </p:cBhvr>
                                      <p:to>
                                        <p:strVal val="visible"/>
                                      </p:to>
                                    </p:set>
                                    <p:anim calcmode="lin" valueType="num">
                                      <p:cBhvr additive="base">
                                        <p:cTn id="55" dur="750" fill="hold"/>
                                        <p:tgtEl>
                                          <p:spTgt spid="4"/>
                                        </p:tgtEl>
                                        <p:attrNameLst>
                                          <p:attrName>ppt_x</p:attrName>
                                        </p:attrNameLst>
                                      </p:cBhvr>
                                      <p:tavLst>
                                        <p:tav tm="0">
                                          <p:val>
                                            <p:strVal val="0-#ppt_w/2"/>
                                          </p:val>
                                        </p:tav>
                                        <p:tav tm="100000">
                                          <p:val>
                                            <p:strVal val="#ppt_x"/>
                                          </p:val>
                                        </p:tav>
                                      </p:tavLst>
                                    </p:anim>
                                    <p:anim calcmode="lin" valueType="num">
                                      <p:cBhvr additive="base">
                                        <p:cTn id="56" dur="750" fill="hold"/>
                                        <p:tgtEl>
                                          <p:spTgt spid="4"/>
                                        </p:tgtEl>
                                        <p:attrNameLst>
                                          <p:attrName>ppt_y</p:attrName>
                                        </p:attrNameLst>
                                      </p:cBhvr>
                                      <p:tavLst>
                                        <p:tav tm="0">
                                          <p:val>
                                            <p:strVal val="#ppt_y"/>
                                          </p:val>
                                        </p:tav>
                                        <p:tav tm="100000">
                                          <p:val>
                                            <p:strVal val="#ppt_y"/>
                                          </p:val>
                                        </p:tav>
                                      </p:tavLst>
                                    </p:anim>
                                  </p:childTnLst>
                                </p:cTn>
                              </p:par>
                            </p:childTnLst>
                          </p:cTn>
                        </p:par>
                        <p:par>
                          <p:cTn id="57" fill="hold">
                            <p:stCondLst>
                              <p:cond delay="1800"/>
                            </p:stCondLst>
                            <p:childTnLst>
                              <p:par>
                                <p:cTn id="58" presetID="10" presetClass="entr" presetSubtype="0" fill="hold" nodeType="afterEffect">
                                  <p:stCondLst>
                                    <p:cond delay="0"/>
                                  </p:stCondLst>
                                  <p:childTnLst>
                                    <p:set>
                                      <p:cBhvr>
                                        <p:cTn id="59" dur="1" fill="hold">
                                          <p:stCondLst>
                                            <p:cond delay="0"/>
                                          </p:stCondLst>
                                        </p:cTn>
                                        <p:tgtEl>
                                          <p:spTgt spid="68"/>
                                        </p:tgtEl>
                                        <p:attrNameLst>
                                          <p:attrName>style.visibility</p:attrName>
                                        </p:attrNameLst>
                                      </p:cBhvr>
                                      <p:to>
                                        <p:strVal val="visible"/>
                                      </p:to>
                                    </p:set>
                                    <p:animEffect transition="in" filter="fade">
                                      <p:cBhvr>
                                        <p:cTn id="60" dur="250"/>
                                        <p:tgtEl>
                                          <p:spTgt spid="68"/>
                                        </p:tgtEl>
                                      </p:cBhvr>
                                    </p:animEffect>
                                  </p:childTnLst>
                                </p:cTn>
                              </p:par>
                              <p:par>
                                <p:cTn id="61" presetID="10" presetClass="entr" presetSubtype="0" fill="hold" nodeType="with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250"/>
                                        <p:tgtEl>
                                          <p:spTgt spid="31"/>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fade">
                                      <p:cBhvr>
                                        <p:cTn id="66" dur="250"/>
                                        <p:tgtEl>
                                          <p:spTgt spid="6"/>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78"/>
                                        </p:tgtEl>
                                        <p:attrNameLst>
                                          <p:attrName>style.visibility</p:attrName>
                                        </p:attrNameLst>
                                      </p:cBhvr>
                                      <p:to>
                                        <p:strVal val="visible"/>
                                      </p:to>
                                    </p:set>
                                    <p:animEffect transition="in" filter="fade">
                                      <p:cBhvr>
                                        <p:cTn id="69" dur="25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7787514" y="1744662"/>
            <a:ext cx="1370529" cy="1828800"/>
            <a:chOff x="7787514" y="1354884"/>
            <a:chExt cx="1370529" cy="5342778"/>
          </a:xfrm>
        </p:grpSpPr>
        <p:sp>
          <p:nvSpPr>
            <p:cNvPr id="96" name="Rectangle 95"/>
            <p:cNvSpPr/>
            <p:nvPr/>
          </p:nvSpPr>
          <p:spPr bwMode="auto">
            <a:xfrm>
              <a:off x="7787514" y="2125663"/>
              <a:ext cx="1370529" cy="4571999"/>
            </a:xfrm>
            <a:prstGeom prst="rect">
              <a:avLst/>
            </a:prstGeom>
            <a:solidFill>
              <a:schemeClr val="bg2">
                <a:lumMod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GB" sz="2448" dirty="0">
                <a:gradFill>
                  <a:gsLst>
                    <a:gs pos="0">
                      <a:srgbClr val="FFFFFF"/>
                    </a:gs>
                    <a:gs pos="100000">
                      <a:srgbClr val="FFFFFF"/>
                    </a:gs>
                  </a:gsLst>
                  <a:lin ang="5400000" scaled="0"/>
                </a:gradFill>
                <a:ea typeface="Segoe UI" pitchFamily="34" charset="0"/>
                <a:cs typeface="Segoe UI" pitchFamily="34" charset="0"/>
              </a:endParaRPr>
            </a:p>
          </p:txBody>
        </p:sp>
        <p:sp>
          <p:nvSpPr>
            <p:cNvPr id="105" name="Rectangle 104"/>
            <p:cNvSpPr/>
            <p:nvPr/>
          </p:nvSpPr>
          <p:spPr bwMode="auto">
            <a:xfrm>
              <a:off x="8159476" y="1354884"/>
              <a:ext cx="639989" cy="254262"/>
            </a:xfrm>
            <a:prstGeom prst="rect">
              <a:avLst/>
            </a:prstGeom>
          </p:spPr>
          <p:txBody>
            <a:bodyPr wrap="square" lIns="0" tIns="0" rIns="0" bIns="0" anchor="ctr">
              <a:spAutoFit/>
            </a:bodyPr>
            <a:lstStyle/>
            <a:p>
              <a:pPr algn="ctr" defTabSz="931294">
                <a:lnSpc>
                  <a:spcPct val="90000"/>
                </a:lnSpc>
                <a:defRPr/>
              </a:pPr>
              <a:r>
                <a:rPr lang="en-US" sz="1800" b="1" kern="0" spc="-102" dirty="0">
                  <a:ln w="18415" cmpd="sng">
                    <a:noFill/>
                    <a:prstDash val="solid"/>
                  </a:ln>
                  <a:gradFill>
                    <a:gsLst>
                      <a:gs pos="2917">
                        <a:schemeClr val="tx2"/>
                      </a:gs>
                      <a:gs pos="30000">
                        <a:schemeClr val="tx2"/>
                      </a:gs>
                    </a:gsLst>
                    <a:lin ang="5400000" scaled="0"/>
                  </a:gradFill>
                </a:rPr>
                <a:t>2017</a:t>
              </a:r>
            </a:p>
          </p:txBody>
        </p:sp>
      </p:grpSp>
      <p:grpSp>
        <p:nvGrpSpPr>
          <p:cNvPr id="21" name="Group 20"/>
          <p:cNvGrpSpPr/>
          <p:nvPr/>
        </p:nvGrpSpPr>
        <p:grpSpPr>
          <a:xfrm>
            <a:off x="9196230" y="1743294"/>
            <a:ext cx="1370529" cy="1830168"/>
            <a:chOff x="9196230" y="1350887"/>
            <a:chExt cx="1370529" cy="5346775"/>
          </a:xfrm>
        </p:grpSpPr>
        <p:sp>
          <p:nvSpPr>
            <p:cNvPr id="101" name="Rectangle 100"/>
            <p:cNvSpPr/>
            <p:nvPr/>
          </p:nvSpPr>
          <p:spPr bwMode="auto">
            <a:xfrm>
              <a:off x="9196230" y="2125663"/>
              <a:ext cx="1370529" cy="4571999"/>
            </a:xfrm>
            <a:prstGeom prst="rect">
              <a:avLst/>
            </a:prstGeom>
            <a:solidFill>
              <a:schemeClr val="bg2">
                <a:lumMod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GB" sz="2448" dirty="0">
                <a:gradFill>
                  <a:gsLst>
                    <a:gs pos="0">
                      <a:srgbClr val="FFFFFF"/>
                    </a:gs>
                    <a:gs pos="100000">
                      <a:srgbClr val="FFFFFF"/>
                    </a:gs>
                  </a:gsLst>
                  <a:lin ang="5400000" scaled="0"/>
                </a:gradFill>
                <a:ea typeface="Segoe UI" pitchFamily="34" charset="0"/>
                <a:cs typeface="Segoe UI" pitchFamily="34" charset="0"/>
              </a:endParaRPr>
            </a:p>
          </p:txBody>
        </p:sp>
        <p:sp>
          <p:nvSpPr>
            <p:cNvPr id="109" name="Rectangle 108"/>
            <p:cNvSpPr/>
            <p:nvPr/>
          </p:nvSpPr>
          <p:spPr bwMode="auto">
            <a:xfrm>
              <a:off x="9561499" y="1350887"/>
              <a:ext cx="639989" cy="254262"/>
            </a:xfrm>
            <a:prstGeom prst="rect">
              <a:avLst/>
            </a:prstGeom>
            <a:noFill/>
          </p:spPr>
          <p:txBody>
            <a:bodyPr wrap="square" lIns="0" tIns="0" rIns="0" bIns="0" anchor="ctr">
              <a:spAutoFit/>
            </a:bodyPr>
            <a:lstStyle/>
            <a:p>
              <a:pPr algn="ctr" defTabSz="931294">
                <a:lnSpc>
                  <a:spcPct val="90000"/>
                </a:lnSpc>
                <a:defRPr/>
              </a:pPr>
              <a:r>
                <a:rPr lang="en-US" sz="1800" b="1" kern="0" spc="-102" dirty="0">
                  <a:ln w="18415" cmpd="sng">
                    <a:noFill/>
                    <a:prstDash val="solid"/>
                  </a:ln>
                  <a:gradFill>
                    <a:gsLst>
                      <a:gs pos="2917">
                        <a:schemeClr val="tx2"/>
                      </a:gs>
                      <a:gs pos="30000">
                        <a:schemeClr val="tx2"/>
                      </a:gs>
                    </a:gsLst>
                    <a:lin ang="5400000" scaled="0"/>
                  </a:gradFill>
                </a:rPr>
                <a:t>2018</a:t>
              </a:r>
            </a:p>
          </p:txBody>
        </p:sp>
      </p:grpSp>
      <p:grpSp>
        <p:nvGrpSpPr>
          <p:cNvPr id="22" name="Group 21"/>
          <p:cNvGrpSpPr/>
          <p:nvPr/>
        </p:nvGrpSpPr>
        <p:grpSpPr>
          <a:xfrm>
            <a:off x="10604944" y="1744662"/>
            <a:ext cx="1559259" cy="1828800"/>
            <a:chOff x="10604944" y="1354884"/>
            <a:chExt cx="1559259" cy="5342778"/>
          </a:xfrm>
        </p:grpSpPr>
        <p:sp>
          <p:nvSpPr>
            <p:cNvPr id="103" name="Rectangle 102"/>
            <p:cNvSpPr/>
            <p:nvPr/>
          </p:nvSpPr>
          <p:spPr bwMode="auto">
            <a:xfrm>
              <a:off x="10604944" y="2125663"/>
              <a:ext cx="1559259" cy="4571999"/>
            </a:xfrm>
            <a:prstGeom prst="rect">
              <a:avLst/>
            </a:prstGeom>
            <a:solidFill>
              <a:schemeClr val="bg2">
                <a:lumMod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GB" sz="2448" dirty="0">
                <a:gradFill>
                  <a:gsLst>
                    <a:gs pos="0">
                      <a:srgbClr val="FFFFFF"/>
                    </a:gs>
                    <a:gs pos="100000">
                      <a:srgbClr val="FFFFFF"/>
                    </a:gs>
                  </a:gsLst>
                  <a:lin ang="5400000" scaled="0"/>
                </a:gradFill>
                <a:ea typeface="Segoe UI" pitchFamily="34" charset="0"/>
                <a:cs typeface="Segoe UI" pitchFamily="34" charset="0"/>
              </a:endParaRPr>
            </a:p>
          </p:txBody>
        </p:sp>
        <p:sp>
          <p:nvSpPr>
            <p:cNvPr id="113" name="Rectangle 112"/>
            <p:cNvSpPr/>
            <p:nvPr/>
          </p:nvSpPr>
          <p:spPr bwMode="auto">
            <a:xfrm>
              <a:off x="10970213" y="1354884"/>
              <a:ext cx="639989" cy="254262"/>
            </a:xfrm>
            <a:prstGeom prst="rect">
              <a:avLst/>
            </a:prstGeom>
            <a:noFill/>
          </p:spPr>
          <p:txBody>
            <a:bodyPr wrap="square" lIns="0" tIns="0" rIns="0" bIns="0" anchor="ctr">
              <a:spAutoFit/>
            </a:bodyPr>
            <a:lstStyle/>
            <a:p>
              <a:pPr algn="ctr" defTabSz="931294">
                <a:lnSpc>
                  <a:spcPct val="90000"/>
                </a:lnSpc>
                <a:defRPr/>
              </a:pPr>
              <a:r>
                <a:rPr lang="en-US" sz="1800" b="1" kern="0" spc="-102" dirty="0">
                  <a:ln w="18415" cmpd="sng">
                    <a:noFill/>
                    <a:prstDash val="solid"/>
                  </a:ln>
                  <a:gradFill>
                    <a:gsLst>
                      <a:gs pos="2917">
                        <a:schemeClr val="tx2"/>
                      </a:gs>
                      <a:gs pos="30000">
                        <a:schemeClr val="tx2"/>
                      </a:gs>
                    </a:gsLst>
                    <a:lin ang="5400000" scaled="0"/>
                  </a:gradFill>
                </a:rPr>
                <a:t>2019</a:t>
              </a:r>
            </a:p>
          </p:txBody>
        </p:sp>
      </p:grpSp>
      <p:grpSp>
        <p:nvGrpSpPr>
          <p:cNvPr id="19" name="Group 18"/>
          <p:cNvGrpSpPr/>
          <p:nvPr/>
        </p:nvGrpSpPr>
        <p:grpSpPr>
          <a:xfrm>
            <a:off x="6378798" y="1744660"/>
            <a:ext cx="1370529" cy="1828801"/>
            <a:chOff x="6378798" y="1354882"/>
            <a:chExt cx="1370529" cy="5342780"/>
          </a:xfrm>
        </p:grpSpPr>
        <p:sp>
          <p:nvSpPr>
            <p:cNvPr id="11" name="Rectangle 10"/>
            <p:cNvSpPr/>
            <p:nvPr/>
          </p:nvSpPr>
          <p:spPr bwMode="auto">
            <a:xfrm>
              <a:off x="6378798" y="2125663"/>
              <a:ext cx="1370529" cy="4571999"/>
            </a:xfrm>
            <a:prstGeom prst="rect">
              <a:avLst/>
            </a:prstGeom>
            <a:solidFill>
              <a:schemeClr val="bg2">
                <a:lumMod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GB" sz="2448" dirty="0">
                <a:gradFill>
                  <a:gsLst>
                    <a:gs pos="0">
                      <a:srgbClr val="FFFFFF"/>
                    </a:gs>
                    <a:gs pos="100000">
                      <a:srgbClr val="FFFFFF"/>
                    </a:gs>
                  </a:gsLst>
                  <a:lin ang="5400000" scaled="0"/>
                </a:gradFill>
                <a:ea typeface="Segoe UI" pitchFamily="34" charset="0"/>
                <a:cs typeface="Segoe UI" pitchFamily="34" charset="0"/>
              </a:endParaRPr>
            </a:p>
          </p:txBody>
        </p:sp>
        <p:sp>
          <p:nvSpPr>
            <p:cNvPr id="99" name="Rectangle 98"/>
            <p:cNvSpPr/>
            <p:nvPr/>
          </p:nvSpPr>
          <p:spPr bwMode="auto">
            <a:xfrm>
              <a:off x="6740030" y="1354882"/>
              <a:ext cx="639990" cy="254262"/>
            </a:xfrm>
            <a:prstGeom prst="rect">
              <a:avLst/>
            </a:prstGeom>
          </p:spPr>
          <p:txBody>
            <a:bodyPr wrap="square" lIns="0" tIns="0" rIns="0" bIns="0" anchor="ctr">
              <a:spAutoFit/>
            </a:bodyPr>
            <a:lstStyle/>
            <a:p>
              <a:pPr algn="ctr" defTabSz="931294">
                <a:lnSpc>
                  <a:spcPct val="90000"/>
                </a:lnSpc>
                <a:defRPr/>
              </a:pPr>
              <a:r>
                <a:rPr lang="en-US" sz="1800" b="1" kern="0" spc="-102" dirty="0">
                  <a:ln w="18415" cmpd="sng">
                    <a:noFill/>
                    <a:prstDash val="solid"/>
                  </a:ln>
                  <a:gradFill>
                    <a:gsLst>
                      <a:gs pos="2917">
                        <a:schemeClr val="tx2"/>
                      </a:gs>
                      <a:gs pos="30000">
                        <a:schemeClr val="tx2"/>
                      </a:gs>
                    </a:gsLst>
                    <a:lin ang="5400000" scaled="0"/>
                  </a:gradFill>
                </a:rPr>
                <a:t>2016</a:t>
              </a:r>
            </a:p>
          </p:txBody>
        </p:sp>
      </p:grpSp>
      <p:sp>
        <p:nvSpPr>
          <p:cNvPr id="120" name="Rectangle 119"/>
          <p:cNvSpPr/>
          <p:nvPr/>
        </p:nvSpPr>
        <p:spPr>
          <a:xfrm>
            <a:off x="274638" y="2363153"/>
            <a:ext cx="1841234" cy="1027748"/>
          </a:xfrm>
          <a:prstGeom prst="rect">
            <a:avLst/>
          </a:prstGeom>
          <a:solidFill>
            <a:srgbClr val="5C2D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24">
              <a:lnSpc>
                <a:spcPct val="90000"/>
              </a:lnSpc>
            </a:pPr>
            <a:r>
              <a:rPr lang="en-GB" sz="1599" kern="0" dirty="0">
                <a:gradFill>
                  <a:gsLst>
                    <a:gs pos="0">
                      <a:schemeClr val="bg1"/>
                    </a:gs>
                    <a:gs pos="100000">
                      <a:schemeClr val="bg1"/>
                    </a:gs>
                  </a:gsLst>
                  <a:lin ang="5400000" scaled="1"/>
                </a:gradFill>
                <a:cs typeface="Segoe UI Light" panose="020B0502040204020203" pitchFamily="34" charset="0"/>
              </a:rPr>
              <a:t>Microsoft Dynamics 365 -</a:t>
            </a:r>
          </a:p>
          <a:p>
            <a:pPr algn="ctr" defTabSz="914224">
              <a:lnSpc>
                <a:spcPct val="90000"/>
              </a:lnSpc>
            </a:pPr>
            <a:r>
              <a:rPr lang="en-GB" sz="1599" kern="0" dirty="0">
                <a:gradFill>
                  <a:gsLst>
                    <a:gs pos="0">
                      <a:schemeClr val="bg1"/>
                    </a:gs>
                    <a:gs pos="100000">
                      <a:schemeClr val="bg1"/>
                    </a:gs>
                  </a:gsLst>
                  <a:lin ang="5400000" scaled="1"/>
                </a:gradFill>
                <a:cs typeface="Segoe UI Light" panose="020B0502040204020203" pitchFamily="34" charset="0"/>
              </a:rPr>
              <a:t> Business edition</a:t>
            </a:r>
          </a:p>
        </p:txBody>
      </p:sp>
      <p:sp>
        <p:nvSpPr>
          <p:cNvPr id="4" name="Arrow: Striped Right 3"/>
          <p:cNvSpPr/>
          <p:nvPr/>
        </p:nvSpPr>
        <p:spPr bwMode="auto">
          <a:xfrm>
            <a:off x="6972236" y="2363154"/>
            <a:ext cx="4917345" cy="1027748"/>
          </a:xfrm>
          <a:prstGeom prst="stripedRightArrow">
            <a:avLst>
              <a:gd name="adj1" fmla="val 100000"/>
              <a:gd name="adj2" fmla="val 50000"/>
            </a:avLst>
          </a:prstGeom>
          <a:solidFill>
            <a:schemeClr val="bg1"/>
          </a:solidFill>
          <a:ln w="19050">
            <a:solidFill>
              <a:schemeClr val="accent4"/>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GB"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75" name="Title 1"/>
          <p:cNvSpPr>
            <a:spLocks noGrp="1"/>
          </p:cNvSpPr>
          <p:nvPr>
            <p:ph type="title"/>
          </p:nvPr>
        </p:nvSpPr>
        <p:spPr>
          <a:xfrm>
            <a:off x="274639" y="295274"/>
            <a:ext cx="11889564" cy="917575"/>
          </a:xfrm>
        </p:spPr>
        <p:txBody>
          <a:bodyPr/>
          <a:lstStyle/>
          <a:p>
            <a:r>
              <a:rPr lang="en-GB" dirty="0"/>
              <a:t>Microsoft Dynamics 365 – Business edition</a:t>
            </a:r>
          </a:p>
        </p:txBody>
      </p:sp>
      <p:sp>
        <p:nvSpPr>
          <p:cNvPr id="78" name="Text Placeholder 3"/>
          <p:cNvSpPr txBox="1">
            <a:spLocks/>
          </p:cNvSpPr>
          <p:nvPr/>
        </p:nvSpPr>
        <p:spPr>
          <a:xfrm>
            <a:off x="274638" y="1058862"/>
            <a:ext cx="10972800" cy="517065"/>
          </a:xfrm>
          <a:prstGeom prst="rect">
            <a:avLst/>
          </a:prstGeom>
        </p:spPr>
        <p:txBody>
          <a:bodyPr vert="horz" wrap="square" lIns="146304" tIns="91440" rIns="146304" bIns="91440" rtlCol="0">
            <a:spAutoFit/>
          </a:bodyPr>
          <a:lstStyle>
            <a:lvl1pPr marR="0" indent="0" fontAlgn="auto">
              <a:lnSpc>
                <a:spcPct val="90000"/>
              </a:lnSpc>
              <a:spcBef>
                <a:spcPct val="20000"/>
              </a:spcBef>
              <a:spcAft>
                <a:spcPts val="0"/>
              </a:spcAft>
              <a:buClrTx/>
              <a:buSzPct val="90000"/>
              <a:buFont typeface="Arial" pitchFamily="34" charset="0"/>
              <a:buNone/>
              <a:tabLst/>
              <a:defRPr sz="2400" spc="0" baseline="0">
                <a:solidFill>
                  <a:schemeClr val="tx2"/>
                </a:solidFill>
                <a:latin typeface="+mj-lt"/>
              </a:defRPr>
            </a:lvl1pPr>
            <a:lvl2pPr marL="342900" marR="0" indent="0" fontAlgn="auto">
              <a:lnSpc>
                <a:spcPct val="90000"/>
              </a:lnSpc>
              <a:spcBef>
                <a:spcPct val="20000"/>
              </a:spcBef>
              <a:spcAft>
                <a:spcPts val="0"/>
              </a:spcAft>
              <a:buClrTx/>
              <a:buSzPct val="90000"/>
              <a:buFont typeface="Arial" pitchFamily="34" charset="0"/>
              <a:buNone/>
              <a:tabLst/>
              <a:defRPr sz="2400" spc="0" baseline="0">
                <a:gradFill>
                  <a:gsLst>
                    <a:gs pos="1250">
                      <a:schemeClr val="tx1"/>
                    </a:gs>
                    <a:gs pos="100000">
                      <a:schemeClr val="tx1"/>
                    </a:gs>
                  </a:gsLst>
                  <a:lin ang="5400000" scaled="0"/>
                </a:gradFill>
              </a:defRPr>
            </a:lvl2pPr>
            <a:lvl3pPr marL="571500" marR="0" indent="0" fontAlgn="auto">
              <a:lnSpc>
                <a:spcPct val="90000"/>
              </a:lnSpc>
              <a:spcBef>
                <a:spcPct val="20000"/>
              </a:spcBef>
              <a:spcAft>
                <a:spcPts val="0"/>
              </a:spcAft>
              <a:buClrTx/>
              <a:buSzPct val="90000"/>
              <a:buFont typeface="Arial" pitchFamily="34" charset="0"/>
              <a:buNone/>
              <a:tabLst/>
              <a:defRPr sz="2000" spc="0" baseline="0">
                <a:gradFill>
                  <a:gsLst>
                    <a:gs pos="1250">
                      <a:schemeClr val="tx1"/>
                    </a:gs>
                    <a:gs pos="100000">
                      <a:schemeClr val="tx1"/>
                    </a:gs>
                  </a:gsLst>
                  <a:lin ang="5400000" scaled="0"/>
                </a:gradFill>
              </a:defRPr>
            </a:lvl3pPr>
            <a:lvl4pPr marL="800100" marR="0" indent="0" fontAlgn="auto">
              <a:lnSpc>
                <a:spcPct val="90000"/>
              </a:lnSpc>
              <a:spcBef>
                <a:spcPct val="20000"/>
              </a:spcBef>
              <a:spcAft>
                <a:spcPts val="0"/>
              </a:spcAft>
              <a:buClrTx/>
              <a:buSzPct val="90000"/>
              <a:buFont typeface="Arial" pitchFamily="34" charset="0"/>
              <a:buNone/>
              <a:tabLst/>
              <a:defRPr spc="0" baseline="0">
                <a:gradFill>
                  <a:gsLst>
                    <a:gs pos="1250">
                      <a:schemeClr val="tx1"/>
                    </a:gs>
                    <a:gs pos="100000">
                      <a:schemeClr val="tx1"/>
                    </a:gs>
                  </a:gsLst>
                  <a:lin ang="5400000" scaled="0"/>
                </a:gradFill>
              </a:defRPr>
            </a:lvl4pPr>
            <a:lvl5pPr marL="1028700" marR="0" indent="0" fontAlgn="auto">
              <a:lnSpc>
                <a:spcPct val="90000"/>
              </a:lnSpc>
              <a:spcBef>
                <a:spcPct val="20000"/>
              </a:spcBef>
              <a:spcAft>
                <a:spcPts val="0"/>
              </a:spcAft>
              <a:buClrTx/>
              <a:buSzPct val="90000"/>
              <a:buFont typeface="Arial" pitchFamily="34" charset="0"/>
              <a:buNone/>
              <a:tabLst/>
              <a:defRPr spc="0" baseline="0">
                <a:gradFill>
                  <a:gsLst>
                    <a:gs pos="1250">
                      <a:schemeClr val="tx1"/>
                    </a:gs>
                    <a:gs pos="100000">
                      <a:schemeClr val="tx1"/>
                    </a:gs>
                  </a:gsLst>
                  <a:lin ang="5400000" scaled="0"/>
                </a:gradFill>
              </a:defRPr>
            </a:lvl5pPr>
            <a:lvl6pPr marL="2565040" indent="-233186">
              <a:spcBef>
                <a:spcPct val="20000"/>
              </a:spcBef>
              <a:buFont typeface="Arial" pitchFamily="34" charset="0"/>
              <a:buChar char="•"/>
              <a:defRPr sz="2000"/>
            </a:lvl6pPr>
            <a:lvl7pPr marL="3031412" indent="-233186">
              <a:spcBef>
                <a:spcPct val="20000"/>
              </a:spcBef>
              <a:buFont typeface="Arial" pitchFamily="34" charset="0"/>
              <a:buChar char="•"/>
              <a:defRPr sz="2000"/>
            </a:lvl7pPr>
            <a:lvl8pPr marL="3497783" indent="-233186">
              <a:spcBef>
                <a:spcPct val="20000"/>
              </a:spcBef>
              <a:buFont typeface="Arial" pitchFamily="34" charset="0"/>
              <a:buChar char="•"/>
              <a:defRPr sz="2000"/>
            </a:lvl8pPr>
            <a:lvl9pPr marL="3964155" indent="-233186">
              <a:spcBef>
                <a:spcPct val="20000"/>
              </a:spcBef>
              <a:buFont typeface="Arial" pitchFamily="34" charset="0"/>
              <a:buChar char="•"/>
              <a:defRPr sz="2000"/>
            </a:lvl9pPr>
          </a:lstStyle>
          <a:p>
            <a:r>
              <a:rPr lang="en-GB" dirty="0"/>
              <a:t>Roadmap</a:t>
            </a:r>
          </a:p>
        </p:txBody>
      </p:sp>
      <p:sp>
        <p:nvSpPr>
          <p:cNvPr id="9" name="TextBox 8"/>
          <p:cNvSpPr txBox="1"/>
          <p:nvPr/>
        </p:nvSpPr>
        <p:spPr>
          <a:xfrm>
            <a:off x="455093" y="3725862"/>
            <a:ext cx="11265520" cy="3083921"/>
          </a:xfrm>
          <a:prstGeom prst="rect">
            <a:avLst/>
          </a:prstGeom>
          <a:noFill/>
        </p:spPr>
        <p:txBody>
          <a:bodyPr wrap="none" lIns="182880" tIns="146304" rIns="182880" bIns="146304" rtlCol="0">
            <a:spAutoFit/>
          </a:bodyPr>
          <a:lstStyle/>
          <a:p>
            <a:pPr>
              <a:lnSpc>
                <a:spcPct val="90000"/>
              </a:lnSpc>
              <a:spcAft>
                <a:spcPts val="600"/>
              </a:spcAft>
            </a:pPr>
            <a:r>
              <a:rPr lang="en-GB" sz="2400" dirty="0">
                <a:gradFill>
                  <a:gsLst>
                    <a:gs pos="2917">
                      <a:schemeClr val="tx1"/>
                    </a:gs>
                    <a:gs pos="30000">
                      <a:schemeClr val="tx1"/>
                    </a:gs>
                  </a:gsLst>
                  <a:lin ang="5400000" scaled="0"/>
                </a:gradFill>
                <a:latin typeface="+mj-lt"/>
              </a:rPr>
              <a:t>April 2016 	Project Madeira Public Preview launches in US</a:t>
            </a:r>
          </a:p>
          <a:p>
            <a:pPr>
              <a:lnSpc>
                <a:spcPct val="90000"/>
              </a:lnSpc>
              <a:spcAft>
                <a:spcPts val="600"/>
              </a:spcAft>
            </a:pPr>
            <a:r>
              <a:rPr lang="en-GB" sz="2400" dirty="0">
                <a:gradFill>
                  <a:gsLst>
                    <a:gs pos="2917">
                      <a:schemeClr val="tx1"/>
                    </a:gs>
                    <a:gs pos="30000">
                      <a:schemeClr val="tx1"/>
                    </a:gs>
                  </a:gsLst>
                  <a:lin ang="5400000" scaled="0"/>
                </a:gradFill>
                <a:latin typeface="+mj-lt"/>
              </a:rPr>
              <a:t>Today		Project Madeira Public Preview launches in Canada</a:t>
            </a:r>
          </a:p>
          <a:p>
            <a:pPr>
              <a:lnSpc>
                <a:spcPct val="90000"/>
              </a:lnSpc>
              <a:spcAft>
                <a:spcPts val="600"/>
              </a:spcAft>
            </a:pPr>
            <a:r>
              <a:rPr lang="en-GB" sz="2400" dirty="0">
                <a:gradFill>
                  <a:gsLst>
                    <a:gs pos="2917">
                      <a:schemeClr val="tx1"/>
                    </a:gs>
                    <a:gs pos="30000">
                      <a:schemeClr val="tx1"/>
                    </a:gs>
                  </a:gsLst>
                  <a:lin ang="5400000" scaled="0"/>
                </a:gradFill>
                <a:latin typeface="+mj-lt"/>
              </a:rPr>
              <a:t>Q4 CY16	Dynamics 365 launches</a:t>
            </a:r>
          </a:p>
          <a:p>
            <a:pPr>
              <a:lnSpc>
                <a:spcPct val="90000"/>
              </a:lnSpc>
              <a:spcAft>
                <a:spcPts val="600"/>
              </a:spcAft>
            </a:pPr>
            <a:r>
              <a:rPr lang="en-GB" sz="2400" dirty="0">
                <a:gradFill>
                  <a:gsLst>
                    <a:gs pos="2917">
                      <a:schemeClr val="tx1"/>
                    </a:gs>
                    <a:gs pos="30000">
                      <a:schemeClr val="tx1"/>
                    </a:gs>
                  </a:gsLst>
                  <a:lin ang="5400000" scaled="0"/>
                </a:gradFill>
                <a:latin typeface="+mj-lt"/>
              </a:rPr>
              <a:t>Q4 CY16	Business edition – Financials becomes available in US/Canada</a:t>
            </a:r>
          </a:p>
          <a:p>
            <a:pPr>
              <a:lnSpc>
                <a:spcPct val="90000"/>
              </a:lnSpc>
              <a:spcAft>
                <a:spcPts val="600"/>
              </a:spcAft>
            </a:pPr>
            <a:r>
              <a:rPr lang="en-GB" sz="2400" dirty="0">
                <a:gradFill>
                  <a:gsLst>
                    <a:gs pos="2917">
                      <a:schemeClr val="tx1"/>
                    </a:gs>
                    <a:gs pos="30000">
                      <a:schemeClr val="tx1"/>
                    </a:gs>
                  </a:gsLst>
                  <a:lin ang="5400000" scaled="0"/>
                </a:gradFill>
                <a:latin typeface="+mj-lt"/>
              </a:rPr>
              <a:t>CY17		Business edition – Sales; Marketing become available worldwide</a:t>
            </a:r>
          </a:p>
          <a:p>
            <a:pPr>
              <a:lnSpc>
                <a:spcPct val="90000"/>
              </a:lnSpc>
              <a:spcAft>
                <a:spcPts val="600"/>
              </a:spcAft>
            </a:pPr>
            <a:r>
              <a:rPr lang="en-GB" sz="2400" dirty="0">
                <a:gradFill>
                  <a:gsLst>
                    <a:gs pos="2917">
                      <a:schemeClr val="tx1"/>
                    </a:gs>
                    <a:gs pos="30000">
                      <a:schemeClr val="tx1"/>
                    </a:gs>
                  </a:gsLst>
                  <a:lin ang="5400000" scaled="0"/>
                </a:gradFill>
                <a:latin typeface="+mj-lt"/>
              </a:rPr>
              <a:t>CY17		Business edition – Financials becomes available in 4 European markets</a:t>
            </a:r>
          </a:p>
          <a:p>
            <a:pPr>
              <a:lnSpc>
                <a:spcPct val="90000"/>
              </a:lnSpc>
              <a:spcAft>
                <a:spcPts val="600"/>
              </a:spcAft>
            </a:pPr>
            <a:r>
              <a:rPr lang="en-GB" sz="2400" dirty="0">
                <a:gradFill>
                  <a:gsLst>
                    <a:gs pos="2917">
                      <a:schemeClr val="tx1"/>
                    </a:gs>
                    <a:gs pos="30000">
                      <a:schemeClr val="tx1"/>
                    </a:gs>
                  </a:gsLst>
                  <a:lin ang="5400000" scaled="0"/>
                </a:gradFill>
                <a:latin typeface="+mj-lt"/>
              </a:rPr>
              <a:t>CY18		Business edition – Financials becomes available in more markets </a:t>
            </a:r>
          </a:p>
        </p:txBody>
      </p:sp>
    </p:spTree>
    <p:extLst>
      <p:ext uri="{BB962C8B-B14F-4D97-AF65-F5344CB8AC3E}">
        <p14:creationId xmlns:p14="http://schemas.microsoft.com/office/powerpoint/2010/main" val="126718293"/>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Microsoft Dynamics 365 - Licencing</a:t>
            </a:r>
          </a:p>
        </p:txBody>
      </p:sp>
      <p:pic>
        <p:nvPicPr>
          <p:cNvPr id="5" name="Picture 4"/>
          <p:cNvPicPr>
            <a:picLocks noChangeAspect="1"/>
          </p:cNvPicPr>
          <p:nvPr/>
        </p:nvPicPr>
        <p:blipFill>
          <a:blip r:embed="rId3"/>
          <a:stretch>
            <a:fillRect/>
          </a:stretch>
        </p:blipFill>
        <p:spPr>
          <a:xfrm>
            <a:off x="10583161" y="2191849"/>
            <a:ext cx="1347788" cy="1342418"/>
          </a:xfrm>
          <a:prstGeom prst="rect">
            <a:avLst/>
          </a:prstGeom>
        </p:spPr>
      </p:pic>
      <p:sp>
        <p:nvSpPr>
          <p:cNvPr id="6" name="TextBox 5"/>
          <p:cNvSpPr txBox="1"/>
          <p:nvPr/>
        </p:nvSpPr>
        <p:spPr>
          <a:xfrm>
            <a:off x="-3044642" y="6759432"/>
            <a:ext cx="11353800" cy="4179606"/>
          </a:xfrm>
          <a:prstGeom prst="rect">
            <a:avLst/>
          </a:prstGeom>
          <a:noFill/>
        </p:spPr>
        <p:txBody>
          <a:bodyPr wrap="square" lIns="182880" tIns="146304" rIns="182880" bIns="146304" rtlCol="0">
            <a:spAutoFit/>
          </a:bodyPr>
          <a:lstStyle/>
          <a:p>
            <a:pPr marL="342900" indent="-342900">
              <a:lnSpc>
                <a:spcPct val="90000"/>
              </a:lnSpc>
              <a:spcAft>
                <a:spcPts val="600"/>
              </a:spcAft>
              <a:buFont typeface="Arial" panose="020B0604020202020204" pitchFamily="34" charset="0"/>
              <a:buChar char="•"/>
            </a:pPr>
            <a:r>
              <a:rPr lang="en-GB" sz="2400" dirty="0">
                <a:gradFill>
                  <a:gsLst>
                    <a:gs pos="2917">
                      <a:schemeClr val="tx1"/>
                    </a:gs>
                    <a:gs pos="30000">
                      <a:schemeClr val="tx1"/>
                    </a:gs>
                  </a:gsLst>
                  <a:lin ang="5400000" scaled="0"/>
                </a:gradFill>
                <a:latin typeface="+mj-lt"/>
              </a:rPr>
              <a:t>Flexible	</a:t>
            </a:r>
            <a:r>
              <a:rPr lang="en-GB" sz="2000" dirty="0">
                <a:gradFill>
                  <a:gsLst>
                    <a:gs pos="2917">
                      <a:schemeClr val="tx1"/>
                    </a:gs>
                    <a:gs pos="30000">
                      <a:schemeClr val="tx1"/>
                    </a:gs>
                  </a:gsLst>
                  <a:lin ang="5400000" scaled="0"/>
                </a:gradFill>
                <a:latin typeface="+mj-lt"/>
              </a:rPr>
              <a:t>-	</a:t>
            </a:r>
          </a:p>
          <a:p>
            <a:pPr>
              <a:lnSpc>
                <a:spcPct val="90000"/>
              </a:lnSpc>
              <a:spcAft>
                <a:spcPts val="600"/>
              </a:spcAft>
            </a:pPr>
            <a:endParaRPr lang="en-GB" sz="2000" dirty="0">
              <a:gradFill>
                <a:gsLst>
                  <a:gs pos="2917">
                    <a:schemeClr val="tx1"/>
                  </a:gs>
                  <a:gs pos="30000">
                    <a:schemeClr val="tx1"/>
                  </a:gs>
                </a:gsLst>
                <a:lin ang="5400000" scaled="0"/>
              </a:gradFill>
              <a:latin typeface="+mj-lt"/>
            </a:endParaRPr>
          </a:p>
          <a:p>
            <a:pPr>
              <a:lnSpc>
                <a:spcPct val="90000"/>
              </a:lnSpc>
              <a:spcAft>
                <a:spcPts val="600"/>
              </a:spcAft>
            </a:pPr>
            <a:endParaRPr lang="en-GB" sz="2000" dirty="0">
              <a:gradFill>
                <a:gsLst>
                  <a:gs pos="2917">
                    <a:schemeClr val="tx1"/>
                  </a:gs>
                  <a:gs pos="30000">
                    <a:schemeClr val="tx1"/>
                  </a:gs>
                </a:gsLst>
                <a:lin ang="5400000" scaled="0"/>
              </a:gradFill>
              <a:latin typeface="+mj-lt"/>
            </a:endParaRPr>
          </a:p>
          <a:p>
            <a:pPr marL="342900" indent="-342900">
              <a:lnSpc>
                <a:spcPct val="90000"/>
              </a:lnSpc>
              <a:spcAft>
                <a:spcPts val="600"/>
              </a:spcAft>
              <a:buFont typeface="Arial" panose="020B0604020202020204" pitchFamily="34" charset="0"/>
              <a:buChar char="•"/>
            </a:pPr>
            <a:r>
              <a:rPr lang="en-GB" sz="2400" dirty="0">
                <a:gradFill>
                  <a:gsLst>
                    <a:gs pos="2917">
                      <a:schemeClr val="tx1"/>
                    </a:gs>
                    <a:gs pos="30000">
                      <a:schemeClr val="tx1"/>
                    </a:gs>
                  </a:gsLst>
                  <a:lin ang="5400000" scaled="0"/>
                </a:gradFill>
                <a:latin typeface="+mj-lt"/>
              </a:rPr>
              <a:t>Inclusive	</a:t>
            </a:r>
            <a:r>
              <a:rPr lang="en-GB" sz="2000" dirty="0">
                <a:gradFill>
                  <a:gsLst>
                    <a:gs pos="2917">
                      <a:schemeClr val="tx1"/>
                    </a:gs>
                    <a:gs pos="30000">
                      <a:schemeClr val="tx1"/>
                    </a:gs>
                  </a:gsLst>
                  <a:lin ang="5400000" scaled="0"/>
                </a:gradFill>
                <a:latin typeface="+mj-lt"/>
              </a:rPr>
              <a:t>-	eliminates the internal friction caused by employees who don’t have access 			to business applications</a:t>
            </a:r>
          </a:p>
          <a:p>
            <a:pPr>
              <a:lnSpc>
                <a:spcPct val="90000"/>
              </a:lnSpc>
              <a:spcAft>
                <a:spcPts val="600"/>
              </a:spcAft>
            </a:pPr>
            <a:r>
              <a:rPr lang="en-GB" sz="2000" dirty="0">
                <a:gradFill>
                  <a:gsLst>
                    <a:gs pos="2917">
                      <a:schemeClr val="tx1"/>
                    </a:gs>
                    <a:gs pos="30000">
                      <a:schemeClr val="tx1"/>
                    </a:gs>
                  </a:gsLst>
                  <a:lin ang="5400000" scaled="0"/>
                </a:gradFill>
                <a:latin typeface="+mj-lt"/>
              </a:rPr>
              <a:t>		-	enables self service</a:t>
            </a:r>
          </a:p>
          <a:p>
            <a:pPr>
              <a:lnSpc>
                <a:spcPct val="90000"/>
              </a:lnSpc>
              <a:spcAft>
                <a:spcPts val="600"/>
              </a:spcAft>
            </a:pPr>
            <a:endParaRPr lang="en-GB" sz="2000" dirty="0">
              <a:gradFill>
                <a:gsLst>
                  <a:gs pos="2917">
                    <a:schemeClr val="tx1"/>
                  </a:gs>
                  <a:gs pos="30000">
                    <a:schemeClr val="tx1"/>
                  </a:gs>
                </a:gsLst>
                <a:lin ang="5400000" scaled="0"/>
              </a:gradFill>
              <a:latin typeface="+mj-lt"/>
            </a:endParaRPr>
          </a:p>
          <a:p>
            <a:pPr marL="342900" indent="-342900">
              <a:lnSpc>
                <a:spcPct val="90000"/>
              </a:lnSpc>
              <a:spcAft>
                <a:spcPts val="600"/>
              </a:spcAft>
              <a:buFont typeface="Arial" panose="020B0604020202020204" pitchFamily="34" charset="0"/>
              <a:buChar char="•"/>
            </a:pPr>
            <a:r>
              <a:rPr lang="en-GB" sz="2400" dirty="0">
                <a:gradFill>
                  <a:gsLst>
                    <a:gs pos="2917">
                      <a:schemeClr val="tx1"/>
                    </a:gs>
                    <a:gs pos="30000">
                      <a:schemeClr val="tx1"/>
                    </a:gs>
                  </a:gsLst>
                  <a:lin ang="5400000" scaled="0"/>
                </a:gradFill>
                <a:latin typeface="+mj-lt"/>
              </a:rPr>
              <a:t>Simple	</a:t>
            </a:r>
            <a:r>
              <a:rPr lang="en-GB" sz="2000" dirty="0">
                <a:gradFill>
                  <a:gsLst>
                    <a:gs pos="2917">
                      <a:schemeClr val="tx1"/>
                    </a:gs>
                    <a:gs pos="30000">
                      <a:schemeClr val="tx1"/>
                    </a:gs>
                  </a:gsLst>
                  <a:lin ang="5400000" scaled="0"/>
                </a:gradFill>
                <a:latin typeface="+mj-lt"/>
              </a:rPr>
              <a:t>-	designed to be easy for customers and Partners to understand, to reduce 			time spent on licencing discussions</a:t>
            </a:r>
          </a:p>
          <a:p>
            <a:pPr>
              <a:lnSpc>
                <a:spcPct val="90000"/>
              </a:lnSpc>
              <a:spcAft>
                <a:spcPts val="600"/>
              </a:spcAft>
            </a:pPr>
            <a:r>
              <a:rPr lang="en-GB" sz="2000" dirty="0">
                <a:gradFill>
                  <a:gsLst>
                    <a:gs pos="2917">
                      <a:schemeClr val="tx1"/>
                    </a:gs>
                    <a:gs pos="30000">
                      <a:schemeClr val="tx1"/>
                    </a:gs>
                  </a:gsLst>
                  <a:lin ang="5400000" scaled="0"/>
                </a:gradFill>
                <a:latin typeface="+mj-lt"/>
              </a:rPr>
              <a:t>		-	to differentiate on the basis of transparency</a:t>
            </a:r>
          </a:p>
          <a:p>
            <a:pPr>
              <a:lnSpc>
                <a:spcPct val="90000"/>
              </a:lnSpc>
              <a:spcAft>
                <a:spcPts val="600"/>
              </a:spcAft>
            </a:pPr>
            <a:endParaRPr lang="en-GB" sz="2400" dirty="0">
              <a:gradFill>
                <a:gsLst>
                  <a:gs pos="2917">
                    <a:schemeClr val="tx1"/>
                  </a:gs>
                  <a:gs pos="30000">
                    <a:schemeClr val="tx1"/>
                  </a:gs>
                </a:gsLst>
                <a:lin ang="5400000" scaled="0"/>
              </a:gradFill>
              <a:latin typeface="+mj-lt"/>
            </a:endParaRPr>
          </a:p>
        </p:txBody>
      </p:sp>
      <p:cxnSp>
        <p:nvCxnSpPr>
          <p:cNvPr id="8" name="Straight Connector 7"/>
          <p:cNvCxnSpPr>
            <a:stCxn id="2" idx="2"/>
          </p:cNvCxnSpPr>
          <p:nvPr/>
        </p:nvCxnSpPr>
        <p:spPr>
          <a:xfrm>
            <a:off x="6219421" y="1212849"/>
            <a:ext cx="0" cy="5561013"/>
          </a:xfrm>
          <a:prstGeom prst="line">
            <a:avLst/>
          </a:prstGeom>
          <a:ln>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427037" y="4150042"/>
            <a:ext cx="11582400" cy="3302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74637" y="1074083"/>
            <a:ext cx="1294265" cy="627864"/>
          </a:xfrm>
          <a:prstGeom prst="rect">
            <a:avLst/>
          </a:prstGeom>
          <a:noFill/>
        </p:spPr>
        <p:txBody>
          <a:bodyPr wrap="none" lIns="182880" tIns="146304" rIns="182880" bIns="146304" rtlCol="0">
            <a:spAutoFit/>
          </a:bodyPr>
          <a:lstStyle/>
          <a:p>
            <a:pPr>
              <a:lnSpc>
                <a:spcPct val="90000"/>
              </a:lnSpc>
              <a:spcAft>
                <a:spcPts val="600"/>
              </a:spcAft>
            </a:pPr>
            <a:r>
              <a:rPr lang="en-GB" sz="2400" dirty="0">
                <a:solidFill>
                  <a:srgbClr val="7030A0"/>
                </a:solidFill>
                <a:latin typeface="+mj-lt"/>
              </a:rPr>
              <a:t>Choice</a:t>
            </a:r>
          </a:p>
        </p:txBody>
      </p:sp>
      <p:graphicFrame>
        <p:nvGraphicFramePr>
          <p:cNvPr id="13" name="Table 12"/>
          <p:cNvGraphicFramePr>
            <a:graphicFrameLocks noGrp="1"/>
          </p:cNvGraphicFramePr>
          <p:nvPr>
            <p:extLst/>
          </p:nvPr>
        </p:nvGraphicFramePr>
        <p:xfrm>
          <a:off x="465918" y="1695286"/>
          <a:ext cx="5371319" cy="2133600"/>
        </p:xfrm>
        <a:graphic>
          <a:graphicData uri="http://schemas.openxmlformats.org/drawingml/2006/table">
            <a:tbl>
              <a:tblPr firstRow="1" bandRow="1">
                <a:tableStyleId>{5C22544A-7EE6-4342-B048-85BDC9FD1C3A}</a:tableStyleId>
              </a:tblPr>
              <a:tblGrid>
                <a:gridCol w="2597935">
                  <a:extLst>
                    <a:ext uri="{9D8B030D-6E8A-4147-A177-3AD203B41FA5}">
                      <a16:colId xmlns:a16="http://schemas.microsoft.com/office/drawing/2014/main" val="1115806996"/>
                    </a:ext>
                  </a:extLst>
                </a:gridCol>
                <a:gridCol w="2773384">
                  <a:extLst>
                    <a:ext uri="{9D8B030D-6E8A-4147-A177-3AD203B41FA5}">
                      <a16:colId xmlns:a16="http://schemas.microsoft.com/office/drawing/2014/main" val="1795998831"/>
                    </a:ext>
                  </a:extLst>
                </a:gridCol>
              </a:tblGrid>
              <a:tr h="278311">
                <a:tc>
                  <a:txBody>
                    <a:bodyPr/>
                    <a:lstStyle/>
                    <a:p>
                      <a:pPr algn="ctr"/>
                      <a:r>
                        <a:rPr lang="en-GB" sz="1400" dirty="0"/>
                        <a:t>Business edition</a:t>
                      </a:r>
                    </a:p>
                  </a:txBody>
                  <a:tcPr/>
                </a:tc>
                <a:tc>
                  <a:txBody>
                    <a:bodyPr/>
                    <a:lstStyle/>
                    <a:p>
                      <a:pPr algn="ctr"/>
                      <a:r>
                        <a:rPr lang="en-GB" sz="1400" dirty="0"/>
                        <a:t>Enterprise edition</a:t>
                      </a:r>
                    </a:p>
                  </a:txBody>
                  <a:tcPr/>
                </a:tc>
                <a:extLst>
                  <a:ext uri="{0D108BD9-81ED-4DB2-BD59-A6C34878D82A}">
                    <a16:rowId xmlns:a16="http://schemas.microsoft.com/office/drawing/2014/main" val="2645181734"/>
                  </a:ext>
                </a:extLst>
              </a:tr>
              <a:tr h="278311">
                <a:tc>
                  <a:txBody>
                    <a:bodyPr/>
                    <a:lstStyle/>
                    <a:p>
                      <a:pPr algn="ctr"/>
                      <a:r>
                        <a:rPr lang="en-GB" sz="1400" dirty="0"/>
                        <a:t>Financials</a:t>
                      </a:r>
                    </a:p>
                  </a:txBody>
                  <a:tcPr/>
                </a:tc>
                <a:tc>
                  <a:txBody>
                    <a:bodyPr/>
                    <a:lstStyle/>
                    <a:p>
                      <a:pPr algn="ctr"/>
                      <a:r>
                        <a:rPr lang="en-GB" sz="1400" dirty="0"/>
                        <a:t>Operations</a:t>
                      </a:r>
                    </a:p>
                  </a:txBody>
                  <a:tcPr/>
                </a:tc>
                <a:extLst>
                  <a:ext uri="{0D108BD9-81ED-4DB2-BD59-A6C34878D82A}">
                    <a16:rowId xmlns:a16="http://schemas.microsoft.com/office/drawing/2014/main" val="367631727"/>
                  </a:ext>
                </a:extLst>
              </a:tr>
              <a:tr h="278311">
                <a:tc>
                  <a:txBody>
                    <a:bodyPr/>
                    <a:lstStyle/>
                    <a:p>
                      <a:pPr algn="ctr"/>
                      <a:r>
                        <a:rPr lang="en-GB" sz="1400" dirty="0"/>
                        <a:t>Sales*</a:t>
                      </a:r>
                    </a:p>
                  </a:txBody>
                  <a:tcPr/>
                </a:tc>
                <a:tc>
                  <a:txBody>
                    <a:bodyPr/>
                    <a:lstStyle/>
                    <a:p>
                      <a:pPr algn="ctr"/>
                      <a:r>
                        <a:rPr lang="en-GB" sz="1400" dirty="0"/>
                        <a:t>Sales</a:t>
                      </a:r>
                    </a:p>
                  </a:txBody>
                  <a:tcPr/>
                </a:tc>
                <a:extLst>
                  <a:ext uri="{0D108BD9-81ED-4DB2-BD59-A6C34878D82A}">
                    <a16:rowId xmlns:a16="http://schemas.microsoft.com/office/drawing/2014/main" val="1609257752"/>
                  </a:ext>
                </a:extLst>
              </a:tr>
              <a:tr h="278311">
                <a:tc>
                  <a:txBody>
                    <a:bodyPr/>
                    <a:lstStyle/>
                    <a:p>
                      <a:pPr algn="ctr"/>
                      <a:r>
                        <a:rPr lang="en-GB" sz="1400" dirty="0"/>
                        <a:t>Marketing*</a:t>
                      </a:r>
                    </a:p>
                  </a:txBody>
                  <a:tcPr/>
                </a:tc>
                <a:tc>
                  <a:txBody>
                    <a:bodyPr/>
                    <a:lstStyle/>
                    <a:p>
                      <a:pPr algn="ctr"/>
                      <a:r>
                        <a:rPr lang="en-GB" sz="1400" dirty="0"/>
                        <a:t>Marketing</a:t>
                      </a:r>
                    </a:p>
                  </a:txBody>
                  <a:tcPr/>
                </a:tc>
                <a:extLst>
                  <a:ext uri="{0D108BD9-81ED-4DB2-BD59-A6C34878D82A}">
                    <a16:rowId xmlns:a16="http://schemas.microsoft.com/office/drawing/2014/main" val="2781942940"/>
                  </a:ext>
                </a:extLst>
              </a:tr>
              <a:tr h="278311">
                <a:tc>
                  <a:txBody>
                    <a:bodyPr/>
                    <a:lstStyle/>
                    <a:p>
                      <a:pPr algn="ctr"/>
                      <a:endParaRPr lang="en-GB" sz="1400" dirty="0"/>
                    </a:p>
                  </a:txBody>
                  <a:tcPr/>
                </a:tc>
                <a:tc>
                  <a:txBody>
                    <a:bodyPr/>
                    <a:lstStyle/>
                    <a:p>
                      <a:pPr algn="ctr"/>
                      <a:r>
                        <a:rPr lang="en-GB" sz="1400" dirty="0"/>
                        <a:t>Customer Service</a:t>
                      </a:r>
                    </a:p>
                  </a:txBody>
                  <a:tcPr/>
                </a:tc>
                <a:extLst>
                  <a:ext uri="{0D108BD9-81ED-4DB2-BD59-A6C34878D82A}">
                    <a16:rowId xmlns:a16="http://schemas.microsoft.com/office/drawing/2014/main" val="933067868"/>
                  </a:ext>
                </a:extLst>
              </a:tr>
              <a:tr h="278311">
                <a:tc>
                  <a:txBody>
                    <a:bodyPr/>
                    <a:lstStyle/>
                    <a:p>
                      <a:pPr algn="ctr"/>
                      <a:endParaRPr lang="en-GB" sz="1400" dirty="0"/>
                    </a:p>
                  </a:txBody>
                  <a:tcPr/>
                </a:tc>
                <a:tc>
                  <a:txBody>
                    <a:bodyPr/>
                    <a:lstStyle/>
                    <a:p>
                      <a:pPr algn="ctr"/>
                      <a:r>
                        <a:rPr lang="en-GB" sz="1400" dirty="0"/>
                        <a:t>Field Service</a:t>
                      </a:r>
                    </a:p>
                  </a:txBody>
                  <a:tcPr/>
                </a:tc>
                <a:extLst>
                  <a:ext uri="{0D108BD9-81ED-4DB2-BD59-A6C34878D82A}">
                    <a16:rowId xmlns:a16="http://schemas.microsoft.com/office/drawing/2014/main" val="425484972"/>
                  </a:ext>
                </a:extLst>
              </a:tr>
              <a:tr h="278311">
                <a:tc>
                  <a:txBody>
                    <a:bodyPr/>
                    <a:lstStyle/>
                    <a:p>
                      <a:pPr algn="ctr"/>
                      <a:endParaRPr lang="en-GB" sz="1400" dirty="0"/>
                    </a:p>
                  </a:txBody>
                  <a:tcPr/>
                </a:tc>
                <a:tc>
                  <a:txBody>
                    <a:bodyPr/>
                    <a:lstStyle/>
                    <a:p>
                      <a:pPr algn="ctr"/>
                      <a:r>
                        <a:rPr lang="en-GB" sz="1400" dirty="0"/>
                        <a:t>Project Service Automation</a:t>
                      </a:r>
                    </a:p>
                  </a:txBody>
                  <a:tcPr/>
                </a:tc>
                <a:extLst>
                  <a:ext uri="{0D108BD9-81ED-4DB2-BD59-A6C34878D82A}">
                    <a16:rowId xmlns:a16="http://schemas.microsoft.com/office/drawing/2014/main" val="894822045"/>
                  </a:ext>
                </a:extLst>
              </a:tr>
            </a:tbl>
          </a:graphicData>
        </a:graphic>
      </p:graphicFrame>
      <p:sp>
        <p:nvSpPr>
          <p:cNvPr id="17" name="TextBox 16"/>
          <p:cNvSpPr txBox="1"/>
          <p:nvPr/>
        </p:nvSpPr>
        <p:spPr>
          <a:xfrm>
            <a:off x="6254749" y="1074083"/>
            <a:ext cx="1313501" cy="627864"/>
          </a:xfrm>
          <a:prstGeom prst="rect">
            <a:avLst/>
          </a:prstGeom>
          <a:noFill/>
        </p:spPr>
        <p:txBody>
          <a:bodyPr wrap="none" lIns="182880" tIns="146304" rIns="182880" bIns="146304" rtlCol="0">
            <a:spAutoFit/>
          </a:bodyPr>
          <a:lstStyle/>
          <a:p>
            <a:pPr>
              <a:lnSpc>
                <a:spcPct val="90000"/>
              </a:lnSpc>
              <a:spcAft>
                <a:spcPts val="600"/>
              </a:spcAft>
            </a:pPr>
            <a:r>
              <a:rPr lang="en-GB" sz="2400" dirty="0">
                <a:solidFill>
                  <a:srgbClr val="7030A0"/>
                </a:solidFill>
                <a:latin typeface="+mj-lt"/>
              </a:rPr>
              <a:t>Flexible</a:t>
            </a:r>
          </a:p>
        </p:txBody>
      </p:sp>
      <p:sp>
        <p:nvSpPr>
          <p:cNvPr id="18" name="TextBox 17"/>
          <p:cNvSpPr txBox="1"/>
          <p:nvPr/>
        </p:nvSpPr>
        <p:spPr>
          <a:xfrm>
            <a:off x="6254749" y="1707357"/>
            <a:ext cx="4313723" cy="2311402"/>
          </a:xfrm>
          <a:prstGeom prst="rect">
            <a:avLst/>
          </a:prstGeom>
          <a:noFill/>
        </p:spPr>
        <p:txBody>
          <a:bodyPr wrap="square" lIns="182880" tIns="146304" rIns="182880" bIns="146304" rtlCol="0">
            <a:spAutoFit/>
          </a:bodyPr>
          <a:lstStyle/>
          <a:p>
            <a:pPr marL="342900" indent="-342900">
              <a:lnSpc>
                <a:spcPct val="90000"/>
              </a:lnSpc>
              <a:spcAft>
                <a:spcPts val="600"/>
              </a:spcAft>
              <a:buFont typeface="Arial" panose="020B0604020202020204" pitchFamily="34" charset="0"/>
              <a:buChar char="•"/>
            </a:pPr>
            <a:r>
              <a:rPr lang="en-GB" sz="2000" dirty="0">
                <a:gradFill>
                  <a:gsLst>
                    <a:gs pos="2917">
                      <a:schemeClr val="tx1"/>
                    </a:gs>
                    <a:gs pos="30000">
                      <a:schemeClr val="tx1"/>
                    </a:gs>
                  </a:gsLst>
                  <a:lin ang="5400000" scaled="0"/>
                </a:gradFill>
                <a:latin typeface="+mj-lt"/>
              </a:rPr>
              <a:t>Designed to support real world roles</a:t>
            </a:r>
          </a:p>
          <a:p>
            <a:pPr marL="342900" indent="-342900">
              <a:lnSpc>
                <a:spcPct val="90000"/>
              </a:lnSpc>
              <a:spcAft>
                <a:spcPts val="600"/>
              </a:spcAft>
              <a:buFont typeface="Arial" panose="020B0604020202020204" pitchFamily="34" charset="0"/>
              <a:buChar char="•"/>
            </a:pPr>
            <a:r>
              <a:rPr lang="en-GB" sz="2000" dirty="0">
                <a:gradFill>
                  <a:gsLst>
                    <a:gs pos="2917">
                      <a:schemeClr val="tx1"/>
                    </a:gs>
                    <a:gs pos="30000">
                      <a:schemeClr val="tx1"/>
                    </a:gs>
                  </a:gsLst>
                  <a:lin ang="5400000" scaled="0"/>
                </a:gradFill>
                <a:latin typeface="+mj-lt"/>
              </a:rPr>
              <a:t>Customers can licence by application or enable users to consume whatever functionality they need – from across our business applications portfolio</a:t>
            </a:r>
          </a:p>
        </p:txBody>
      </p:sp>
      <p:sp>
        <p:nvSpPr>
          <p:cNvPr id="19" name="TextBox 18"/>
          <p:cNvSpPr txBox="1"/>
          <p:nvPr/>
        </p:nvSpPr>
        <p:spPr>
          <a:xfrm>
            <a:off x="274637" y="4266464"/>
            <a:ext cx="1446550" cy="627864"/>
          </a:xfrm>
          <a:prstGeom prst="rect">
            <a:avLst/>
          </a:prstGeom>
          <a:noFill/>
        </p:spPr>
        <p:txBody>
          <a:bodyPr wrap="none" lIns="182880" tIns="146304" rIns="182880" bIns="146304" rtlCol="0">
            <a:spAutoFit/>
          </a:bodyPr>
          <a:lstStyle/>
          <a:p>
            <a:pPr>
              <a:lnSpc>
                <a:spcPct val="90000"/>
              </a:lnSpc>
              <a:spcAft>
                <a:spcPts val="600"/>
              </a:spcAft>
            </a:pPr>
            <a:r>
              <a:rPr lang="en-GB" sz="2400" dirty="0">
                <a:solidFill>
                  <a:srgbClr val="7030A0"/>
                </a:solidFill>
                <a:latin typeface="+mj-lt"/>
              </a:rPr>
              <a:t>Inclusive</a:t>
            </a:r>
          </a:p>
        </p:txBody>
      </p:sp>
      <p:sp>
        <p:nvSpPr>
          <p:cNvPr id="33" name="TextBox 32"/>
          <p:cNvSpPr txBox="1"/>
          <p:nvPr/>
        </p:nvSpPr>
        <p:spPr>
          <a:xfrm>
            <a:off x="4282085" y="6136606"/>
            <a:ext cx="1555152" cy="738664"/>
          </a:xfrm>
          <a:prstGeom prst="rect">
            <a:avLst/>
          </a:prstGeom>
          <a:noFill/>
        </p:spPr>
        <p:txBody>
          <a:bodyPr wrap="square" lIns="182880" tIns="146304" rIns="182880" bIns="146304" rtlCol="0" anchor="t">
            <a:spAutoFit/>
          </a:bodyPr>
          <a:lstStyle/>
          <a:p>
            <a:pPr algn="ctr">
              <a:lnSpc>
                <a:spcPct val="90000"/>
              </a:lnSpc>
              <a:spcAft>
                <a:spcPts val="600"/>
              </a:spcAft>
            </a:pPr>
            <a:r>
              <a:rPr lang="en-GB" sz="1600" dirty="0">
                <a:gradFill>
                  <a:gsLst>
                    <a:gs pos="2917">
                      <a:schemeClr val="tx1"/>
                    </a:gs>
                    <a:gs pos="30000">
                      <a:schemeClr val="tx1"/>
                    </a:gs>
                  </a:gsLst>
                  <a:lin ang="5400000" scaled="0"/>
                </a:gradFill>
                <a:latin typeface="Segoe UI Light" panose="020B0502040204020203" pitchFamily="34" charset="0"/>
                <a:cs typeface="Segoe UI Light" panose="020B0502040204020203" pitchFamily="34" charset="0"/>
              </a:rPr>
              <a:t>Team Members</a:t>
            </a:r>
          </a:p>
        </p:txBody>
      </p:sp>
      <p:sp>
        <p:nvSpPr>
          <p:cNvPr id="34" name="TextBox 33"/>
          <p:cNvSpPr txBox="1"/>
          <p:nvPr/>
        </p:nvSpPr>
        <p:spPr>
          <a:xfrm>
            <a:off x="531747" y="6136606"/>
            <a:ext cx="1923534" cy="960263"/>
          </a:xfrm>
          <a:prstGeom prst="rect">
            <a:avLst/>
          </a:prstGeom>
          <a:noFill/>
        </p:spPr>
        <p:txBody>
          <a:bodyPr wrap="square" lIns="182880" tIns="146304" rIns="182880" bIns="146304" rtlCol="0" anchor="t">
            <a:spAutoFit/>
          </a:bodyPr>
          <a:lstStyle/>
          <a:p>
            <a:pPr algn="ctr">
              <a:lnSpc>
                <a:spcPct val="90000"/>
              </a:lnSpc>
              <a:spcAft>
                <a:spcPts val="600"/>
              </a:spcAft>
            </a:pPr>
            <a:r>
              <a:rPr lang="en-GB" sz="1600" dirty="0">
                <a:gradFill>
                  <a:gsLst>
                    <a:gs pos="2917">
                      <a:schemeClr val="tx1"/>
                    </a:gs>
                    <a:gs pos="30000">
                      <a:schemeClr val="tx1"/>
                    </a:gs>
                  </a:gsLst>
                  <a:lin ang="5400000" scaled="0"/>
                </a:gradFill>
                <a:latin typeface="Segoe UI Light" panose="020B0502040204020203" pitchFamily="34" charset="0"/>
                <a:cs typeface="Segoe UI Light" panose="020B0502040204020203" pitchFamily="34" charset="0"/>
              </a:rPr>
              <a:t>Employees licenced to use one application</a:t>
            </a:r>
          </a:p>
        </p:txBody>
      </p:sp>
      <p:sp>
        <p:nvSpPr>
          <p:cNvPr id="35" name="TextBox 34"/>
          <p:cNvSpPr txBox="1"/>
          <p:nvPr/>
        </p:nvSpPr>
        <p:spPr>
          <a:xfrm>
            <a:off x="2332037" y="6155351"/>
            <a:ext cx="2022898" cy="960263"/>
          </a:xfrm>
          <a:prstGeom prst="rect">
            <a:avLst/>
          </a:prstGeom>
          <a:noFill/>
        </p:spPr>
        <p:txBody>
          <a:bodyPr wrap="square" lIns="182880" tIns="146304" rIns="182880" bIns="146304" rtlCol="0" anchor="t">
            <a:spAutoFit/>
          </a:bodyPr>
          <a:lstStyle/>
          <a:p>
            <a:pPr algn="ctr">
              <a:lnSpc>
                <a:spcPct val="90000"/>
              </a:lnSpc>
              <a:spcAft>
                <a:spcPts val="600"/>
              </a:spcAft>
            </a:pPr>
            <a:r>
              <a:rPr lang="en-GB" sz="1600" dirty="0">
                <a:gradFill>
                  <a:gsLst>
                    <a:gs pos="2917">
                      <a:schemeClr val="tx1"/>
                    </a:gs>
                    <a:gs pos="30000">
                      <a:schemeClr val="tx1"/>
                    </a:gs>
                  </a:gsLst>
                  <a:lin ang="5400000" scaled="0"/>
                </a:gradFill>
                <a:latin typeface="Segoe UI Light" panose="020B0502040204020203" pitchFamily="34" charset="0"/>
                <a:cs typeface="Segoe UI Light" panose="020B0502040204020203" pitchFamily="34" charset="0"/>
              </a:rPr>
              <a:t>Employees licenced to use any/all functionality</a:t>
            </a:r>
          </a:p>
        </p:txBody>
      </p:sp>
      <p:sp>
        <p:nvSpPr>
          <p:cNvPr id="37" name="TextBox 36"/>
          <p:cNvSpPr txBox="1"/>
          <p:nvPr/>
        </p:nvSpPr>
        <p:spPr>
          <a:xfrm>
            <a:off x="357770" y="4729162"/>
            <a:ext cx="5184753" cy="926407"/>
          </a:xfrm>
          <a:prstGeom prst="rect">
            <a:avLst/>
          </a:prstGeom>
          <a:noFill/>
        </p:spPr>
        <p:txBody>
          <a:bodyPr wrap="none" lIns="182880" tIns="146304" rIns="182880" bIns="146304" rtlCol="0">
            <a:spAutoFit/>
          </a:bodyPr>
          <a:lstStyle/>
          <a:p>
            <a:pPr marL="342900" indent="-342900">
              <a:lnSpc>
                <a:spcPct val="90000"/>
              </a:lnSpc>
              <a:spcAft>
                <a:spcPts val="600"/>
              </a:spcAft>
              <a:buFont typeface="Arial" panose="020B0604020202020204" pitchFamily="34" charset="0"/>
              <a:buChar char="•"/>
            </a:pPr>
            <a:r>
              <a:rPr lang="en-GB" sz="2000" dirty="0">
                <a:gradFill>
                  <a:gsLst>
                    <a:gs pos="2917">
                      <a:schemeClr val="tx1"/>
                    </a:gs>
                    <a:gs pos="30000">
                      <a:schemeClr val="tx1"/>
                    </a:gs>
                  </a:gsLst>
                  <a:lin ang="5400000" scaled="0"/>
                </a:gradFill>
                <a:latin typeface="+mj-lt"/>
              </a:rPr>
              <a:t>Designed to eliminate traditional “friction”</a:t>
            </a:r>
          </a:p>
          <a:p>
            <a:pPr marL="342900" indent="-342900">
              <a:lnSpc>
                <a:spcPct val="90000"/>
              </a:lnSpc>
              <a:spcAft>
                <a:spcPts val="600"/>
              </a:spcAft>
              <a:buFont typeface="Arial" panose="020B0604020202020204" pitchFamily="34" charset="0"/>
              <a:buChar char="•"/>
            </a:pPr>
            <a:r>
              <a:rPr lang="en-GB" sz="2000" dirty="0">
                <a:gradFill>
                  <a:gsLst>
                    <a:gs pos="2917">
                      <a:schemeClr val="tx1"/>
                    </a:gs>
                    <a:gs pos="30000">
                      <a:schemeClr val="tx1"/>
                    </a:gs>
                  </a:gsLst>
                  <a:lin ang="5400000" scaled="0"/>
                </a:gradFill>
                <a:latin typeface="+mj-lt"/>
              </a:rPr>
              <a:t>Enables all</a:t>
            </a:r>
          </a:p>
        </p:txBody>
      </p:sp>
      <p:grpSp>
        <p:nvGrpSpPr>
          <p:cNvPr id="41" name="Group 40"/>
          <p:cNvGrpSpPr/>
          <p:nvPr/>
        </p:nvGrpSpPr>
        <p:grpSpPr>
          <a:xfrm>
            <a:off x="926049" y="5669555"/>
            <a:ext cx="4720279" cy="570907"/>
            <a:chOff x="507358" y="5517154"/>
            <a:chExt cx="4720279" cy="570907"/>
          </a:xfrm>
        </p:grpSpPr>
        <p:sp>
          <p:nvSpPr>
            <p:cNvPr id="20" name="Rectangle 19"/>
            <p:cNvSpPr/>
            <p:nvPr/>
          </p:nvSpPr>
          <p:spPr bwMode="auto">
            <a:xfrm>
              <a:off x="507358" y="5517154"/>
              <a:ext cx="4720279" cy="570907"/>
            </a:xfrm>
            <a:prstGeom prst="rect">
              <a:avLst/>
            </a:prstGeom>
            <a:gradFill flip="none" rotWithShape="1">
              <a:gsLst>
                <a:gs pos="0">
                  <a:schemeClr val="accent1">
                    <a:lumMod val="26000"/>
                    <a:lumOff val="74000"/>
                  </a:schemeClr>
                </a:gs>
                <a:gs pos="70000">
                  <a:srgbClr val="7030A0"/>
                </a:gs>
                <a:gs pos="100000">
                  <a:srgbClr val="7030A0">
                    <a:lumMod val="100000"/>
                  </a:srgbClr>
                </a:gs>
              </a:gsLst>
              <a:lin ang="108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GB"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21" name="Freeform 25"/>
            <p:cNvSpPr>
              <a:spLocks noEditPoints="1"/>
            </p:cNvSpPr>
            <p:nvPr/>
          </p:nvSpPr>
          <p:spPr bwMode="auto">
            <a:xfrm>
              <a:off x="578191" y="5634792"/>
              <a:ext cx="343371" cy="372089"/>
            </a:xfrm>
            <a:custGeom>
              <a:avLst/>
              <a:gdLst>
                <a:gd name="T0" fmla="*/ 112 w 168"/>
                <a:gd name="T1" fmla="*/ 113 h 192"/>
                <a:gd name="T2" fmla="*/ 144 w 168"/>
                <a:gd name="T3" fmla="*/ 60 h 192"/>
                <a:gd name="T4" fmla="*/ 84 w 168"/>
                <a:gd name="T5" fmla="*/ 0 h 192"/>
                <a:gd name="T6" fmla="*/ 24 w 168"/>
                <a:gd name="T7" fmla="*/ 60 h 192"/>
                <a:gd name="T8" fmla="*/ 56 w 168"/>
                <a:gd name="T9" fmla="*/ 113 h 192"/>
                <a:gd name="T10" fmla="*/ 0 w 168"/>
                <a:gd name="T11" fmla="*/ 192 h 192"/>
                <a:gd name="T12" fmla="*/ 12 w 168"/>
                <a:gd name="T13" fmla="*/ 192 h 192"/>
                <a:gd name="T14" fmla="*/ 84 w 168"/>
                <a:gd name="T15" fmla="*/ 120 h 192"/>
                <a:gd name="T16" fmla="*/ 156 w 168"/>
                <a:gd name="T17" fmla="*/ 192 h 192"/>
                <a:gd name="T18" fmla="*/ 168 w 168"/>
                <a:gd name="T19" fmla="*/ 192 h 192"/>
                <a:gd name="T20" fmla="*/ 112 w 168"/>
                <a:gd name="T21" fmla="*/ 113 h 192"/>
                <a:gd name="T22" fmla="*/ 36 w 168"/>
                <a:gd name="T23" fmla="*/ 60 h 192"/>
                <a:gd name="T24" fmla="*/ 84 w 168"/>
                <a:gd name="T25" fmla="*/ 12 h 192"/>
                <a:gd name="T26" fmla="*/ 132 w 168"/>
                <a:gd name="T27" fmla="*/ 60 h 192"/>
                <a:gd name="T28" fmla="*/ 84 w 168"/>
                <a:gd name="T29" fmla="*/ 108 h 192"/>
                <a:gd name="T30" fmla="*/ 36 w 168"/>
                <a:gd name="T31" fmla="*/ 6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8" h="192">
                  <a:moveTo>
                    <a:pt x="112" y="113"/>
                  </a:moveTo>
                  <a:cubicBezTo>
                    <a:pt x="131" y="103"/>
                    <a:pt x="144" y="83"/>
                    <a:pt x="144" y="60"/>
                  </a:cubicBezTo>
                  <a:cubicBezTo>
                    <a:pt x="144" y="27"/>
                    <a:pt x="117" y="0"/>
                    <a:pt x="84" y="0"/>
                  </a:cubicBezTo>
                  <a:cubicBezTo>
                    <a:pt x="51" y="0"/>
                    <a:pt x="24" y="27"/>
                    <a:pt x="24" y="60"/>
                  </a:cubicBezTo>
                  <a:cubicBezTo>
                    <a:pt x="24" y="83"/>
                    <a:pt x="37" y="103"/>
                    <a:pt x="56" y="113"/>
                  </a:cubicBezTo>
                  <a:cubicBezTo>
                    <a:pt x="23" y="124"/>
                    <a:pt x="0" y="155"/>
                    <a:pt x="0" y="192"/>
                  </a:cubicBezTo>
                  <a:cubicBezTo>
                    <a:pt x="12" y="192"/>
                    <a:pt x="12" y="192"/>
                    <a:pt x="12" y="192"/>
                  </a:cubicBezTo>
                  <a:cubicBezTo>
                    <a:pt x="12" y="152"/>
                    <a:pt x="44" y="120"/>
                    <a:pt x="84" y="120"/>
                  </a:cubicBezTo>
                  <a:cubicBezTo>
                    <a:pt x="125" y="120"/>
                    <a:pt x="156" y="151"/>
                    <a:pt x="156" y="192"/>
                  </a:cubicBezTo>
                  <a:cubicBezTo>
                    <a:pt x="168" y="192"/>
                    <a:pt x="168" y="192"/>
                    <a:pt x="168" y="192"/>
                  </a:cubicBezTo>
                  <a:cubicBezTo>
                    <a:pt x="168" y="155"/>
                    <a:pt x="145" y="124"/>
                    <a:pt x="112" y="113"/>
                  </a:cubicBezTo>
                  <a:close/>
                  <a:moveTo>
                    <a:pt x="36" y="60"/>
                  </a:moveTo>
                  <a:cubicBezTo>
                    <a:pt x="36" y="34"/>
                    <a:pt x="58" y="12"/>
                    <a:pt x="84" y="12"/>
                  </a:cubicBezTo>
                  <a:cubicBezTo>
                    <a:pt x="110" y="12"/>
                    <a:pt x="132" y="34"/>
                    <a:pt x="132" y="60"/>
                  </a:cubicBezTo>
                  <a:cubicBezTo>
                    <a:pt x="132" y="86"/>
                    <a:pt x="110" y="108"/>
                    <a:pt x="84" y="108"/>
                  </a:cubicBezTo>
                  <a:cubicBezTo>
                    <a:pt x="58" y="108"/>
                    <a:pt x="36" y="86"/>
                    <a:pt x="36" y="60"/>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2" name="Freeform 25"/>
            <p:cNvSpPr>
              <a:spLocks noEditPoints="1"/>
            </p:cNvSpPr>
            <p:nvPr/>
          </p:nvSpPr>
          <p:spPr bwMode="auto">
            <a:xfrm>
              <a:off x="960437" y="5634792"/>
              <a:ext cx="343371" cy="372089"/>
            </a:xfrm>
            <a:custGeom>
              <a:avLst/>
              <a:gdLst>
                <a:gd name="T0" fmla="*/ 112 w 168"/>
                <a:gd name="T1" fmla="*/ 113 h 192"/>
                <a:gd name="T2" fmla="*/ 144 w 168"/>
                <a:gd name="T3" fmla="*/ 60 h 192"/>
                <a:gd name="T4" fmla="*/ 84 w 168"/>
                <a:gd name="T5" fmla="*/ 0 h 192"/>
                <a:gd name="T6" fmla="*/ 24 w 168"/>
                <a:gd name="T7" fmla="*/ 60 h 192"/>
                <a:gd name="T8" fmla="*/ 56 w 168"/>
                <a:gd name="T9" fmla="*/ 113 h 192"/>
                <a:gd name="T10" fmla="*/ 0 w 168"/>
                <a:gd name="T11" fmla="*/ 192 h 192"/>
                <a:gd name="T12" fmla="*/ 12 w 168"/>
                <a:gd name="T13" fmla="*/ 192 h 192"/>
                <a:gd name="T14" fmla="*/ 84 w 168"/>
                <a:gd name="T15" fmla="*/ 120 h 192"/>
                <a:gd name="T16" fmla="*/ 156 w 168"/>
                <a:gd name="T17" fmla="*/ 192 h 192"/>
                <a:gd name="T18" fmla="*/ 168 w 168"/>
                <a:gd name="T19" fmla="*/ 192 h 192"/>
                <a:gd name="T20" fmla="*/ 112 w 168"/>
                <a:gd name="T21" fmla="*/ 113 h 192"/>
                <a:gd name="T22" fmla="*/ 36 w 168"/>
                <a:gd name="T23" fmla="*/ 60 h 192"/>
                <a:gd name="T24" fmla="*/ 84 w 168"/>
                <a:gd name="T25" fmla="*/ 12 h 192"/>
                <a:gd name="T26" fmla="*/ 132 w 168"/>
                <a:gd name="T27" fmla="*/ 60 h 192"/>
                <a:gd name="T28" fmla="*/ 84 w 168"/>
                <a:gd name="T29" fmla="*/ 108 h 192"/>
                <a:gd name="T30" fmla="*/ 36 w 168"/>
                <a:gd name="T31" fmla="*/ 6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8" h="192">
                  <a:moveTo>
                    <a:pt x="112" y="113"/>
                  </a:moveTo>
                  <a:cubicBezTo>
                    <a:pt x="131" y="103"/>
                    <a:pt x="144" y="83"/>
                    <a:pt x="144" y="60"/>
                  </a:cubicBezTo>
                  <a:cubicBezTo>
                    <a:pt x="144" y="27"/>
                    <a:pt x="117" y="0"/>
                    <a:pt x="84" y="0"/>
                  </a:cubicBezTo>
                  <a:cubicBezTo>
                    <a:pt x="51" y="0"/>
                    <a:pt x="24" y="27"/>
                    <a:pt x="24" y="60"/>
                  </a:cubicBezTo>
                  <a:cubicBezTo>
                    <a:pt x="24" y="83"/>
                    <a:pt x="37" y="103"/>
                    <a:pt x="56" y="113"/>
                  </a:cubicBezTo>
                  <a:cubicBezTo>
                    <a:pt x="23" y="124"/>
                    <a:pt x="0" y="155"/>
                    <a:pt x="0" y="192"/>
                  </a:cubicBezTo>
                  <a:cubicBezTo>
                    <a:pt x="12" y="192"/>
                    <a:pt x="12" y="192"/>
                    <a:pt x="12" y="192"/>
                  </a:cubicBezTo>
                  <a:cubicBezTo>
                    <a:pt x="12" y="152"/>
                    <a:pt x="44" y="120"/>
                    <a:pt x="84" y="120"/>
                  </a:cubicBezTo>
                  <a:cubicBezTo>
                    <a:pt x="125" y="120"/>
                    <a:pt x="156" y="151"/>
                    <a:pt x="156" y="192"/>
                  </a:cubicBezTo>
                  <a:cubicBezTo>
                    <a:pt x="168" y="192"/>
                    <a:pt x="168" y="192"/>
                    <a:pt x="168" y="192"/>
                  </a:cubicBezTo>
                  <a:cubicBezTo>
                    <a:pt x="168" y="155"/>
                    <a:pt x="145" y="124"/>
                    <a:pt x="112" y="113"/>
                  </a:cubicBezTo>
                  <a:close/>
                  <a:moveTo>
                    <a:pt x="36" y="60"/>
                  </a:moveTo>
                  <a:cubicBezTo>
                    <a:pt x="36" y="34"/>
                    <a:pt x="58" y="12"/>
                    <a:pt x="84" y="12"/>
                  </a:cubicBezTo>
                  <a:cubicBezTo>
                    <a:pt x="110" y="12"/>
                    <a:pt x="132" y="34"/>
                    <a:pt x="132" y="60"/>
                  </a:cubicBezTo>
                  <a:cubicBezTo>
                    <a:pt x="132" y="86"/>
                    <a:pt x="110" y="108"/>
                    <a:pt x="84" y="108"/>
                  </a:cubicBezTo>
                  <a:cubicBezTo>
                    <a:pt x="58" y="108"/>
                    <a:pt x="36" y="86"/>
                    <a:pt x="36" y="60"/>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3" name="Freeform 25"/>
            <p:cNvSpPr>
              <a:spLocks noEditPoints="1"/>
            </p:cNvSpPr>
            <p:nvPr/>
          </p:nvSpPr>
          <p:spPr bwMode="auto">
            <a:xfrm>
              <a:off x="1341437" y="5634792"/>
              <a:ext cx="343371" cy="372089"/>
            </a:xfrm>
            <a:custGeom>
              <a:avLst/>
              <a:gdLst>
                <a:gd name="T0" fmla="*/ 112 w 168"/>
                <a:gd name="T1" fmla="*/ 113 h 192"/>
                <a:gd name="T2" fmla="*/ 144 w 168"/>
                <a:gd name="T3" fmla="*/ 60 h 192"/>
                <a:gd name="T4" fmla="*/ 84 w 168"/>
                <a:gd name="T5" fmla="*/ 0 h 192"/>
                <a:gd name="T6" fmla="*/ 24 w 168"/>
                <a:gd name="T7" fmla="*/ 60 h 192"/>
                <a:gd name="T8" fmla="*/ 56 w 168"/>
                <a:gd name="T9" fmla="*/ 113 h 192"/>
                <a:gd name="T10" fmla="*/ 0 w 168"/>
                <a:gd name="T11" fmla="*/ 192 h 192"/>
                <a:gd name="T12" fmla="*/ 12 w 168"/>
                <a:gd name="T13" fmla="*/ 192 h 192"/>
                <a:gd name="T14" fmla="*/ 84 w 168"/>
                <a:gd name="T15" fmla="*/ 120 h 192"/>
                <a:gd name="T16" fmla="*/ 156 w 168"/>
                <a:gd name="T17" fmla="*/ 192 h 192"/>
                <a:gd name="T18" fmla="*/ 168 w 168"/>
                <a:gd name="T19" fmla="*/ 192 h 192"/>
                <a:gd name="T20" fmla="*/ 112 w 168"/>
                <a:gd name="T21" fmla="*/ 113 h 192"/>
                <a:gd name="T22" fmla="*/ 36 w 168"/>
                <a:gd name="T23" fmla="*/ 60 h 192"/>
                <a:gd name="T24" fmla="*/ 84 w 168"/>
                <a:gd name="T25" fmla="*/ 12 h 192"/>
                <a:gd name="T26" fmla="*/ 132 w 168"/>
                <a:gd name="T27" fmla="*/ 60 h 192"/>
                <a:gd name="T28" fmla="*/ 84 w 168"/>
                <a:gd name="T29" fmla="*/ 108 h 192"/>
                <a:gd name="T30" fmla="*/ 36 w 168"/>
                <a:gd name="T31" fmla="*/ 6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8" h="192">
                  <a:moveTo>
                    <a:pt x="112" y="113"/>
                  </a:moveTo>
                  <a:cubicBezTo>
                    <a:pt x="131" y="103"/>
                    <a:pt x="144" y="83"/>
                    <a:pt x="144" y="60"/>
                  </a:cubicBezTo>
                  <a:cubicBezTo>
                    <a:pt x="144" y="27"/>
                    <a:pt x="117" y="0"/>
                    <a:pt x="84" y="0"/>
                  </a:cubicBezTo>
                  <a:cubicBezTo>
                    <a:pt x="51" y="0"/>
                    <a:pt x="24" y="27"/>
                    <a:pt x="24" y="60"/>
                  </a:cubicBezTo>
                  <a:cubicBezTo>
                    <a:pt x="24" y="83"/>
                    <a:pt x="37" y="103"/>
                    <a:pt x="56" y="113"/>
                  </a:cubicBezTo>
                  <a:cubicBezTo>
                    <a:pt x="23" y="124"/>
                    <a:pt x="0" y="155"/>
                    <a:pt x="0" y="192"/>
                  </a:cubicBezTo>
                  <a:cubicBezTo>
                    <a:pt x="12" y="192"/>
                    <a:pt x="12" y="192"/>
                    <a:pt x="12" y="192"/>
                  </a:cubicBezTo>
                  <a:cubicBezTo>
                    <a:pt x="12" y="152"/>
                    <a:pt x="44" y="120"/>
                    <a:pt x="84" y="120"/>
                  </a:cubicBezTo>
                  <a:cubicBezTo>
                    <a:pt x="125" y="120"/>
                    <a:pt x="156" y="151"/>
                    <a:pt x="156" y="192"/>
                  </a:cubicBezTo>
                  <a:cubicBezTo>
                    <a:pt x="168" y="192"/>
                    <a:pt x="168" y="192"/>
                    <a:pt x="168" y="192"/>
                  </a:cubicBezTo>
                  <a:cubicBezTo>
                    <a:pt x="168" y="155"/>
                    <a:pt x="145" y="124"/>
                    <a:pt x="112" y="113"/>
                  </a:cubicBezTo>
                  <a:close/>
                  <a:moveTo>
                    <a:pt x="36" y="60"/>
                  </a:moveTo>
                  <a:cubicBezTo>
                    <a:pt x="36" y="34"/>
                    <a:pt x="58" y="12"/>
                    <a:pt x="84" y="12"/>
                  </a:cubicBezTo>
                  <a:cubicBezTo>
                    <a:pt x="110" y="12"/>
                    <a:pt x="132" y="34"/>
                    <a:pt x="132" y="60"/>
                  </a:cubicBezTo>
                  <a:cubicBezTo>
                    <a:pt x="132" y="86"/>
                    <a:pt x="110" y="108"/>
                    <a:pt x="84" y="108"/>
                  </a:cubicBezTo>
                  <a:cubicBezTo>
                    <a:pt x="58" y="108"/>
                    <a:pt x="36" y="86"/>
                    <a:pt x="36" y="60"/>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4" name="Freeform 25"/>
            <p:cNvSpPr>
              <a:spLocks noEditPoints="1"/>
            </p:cNvSpPr>
            <p:nvPr/>
          </p:nvSpPr>
          <p:spPr bwMode="auto">
            <a:xfrm>
              <a:off x="1722437" y="5634792"/>
              <a:ext cx="343371" cy="372089"/>
            </a:xfrm>
            <a:custGeom>
              <a:avLst/>
              <a:gdLst>
                <a:gd name="T0" fmla="*/ 112 w 168"/>
                <a:gd name="T1" fmla="*/ 113 h 192"/>
                <a:gd name="T2" fmla="*/ 144 w 168"/>
                <a:gd name="T3" fmla="*/ 60 h 192"/>
                <a:gd name="T4" fmla="*/ 84 w 168"/>
                <a:gd name="T5" fmla="*/ 0 h 192"/>
                <a:gd name="T6" fmla="*/ 24 w 168"/>
                <a:gd name="T7" fmla="*/ 60 h 192"/>
                <a:gd name="T8" fmla="*/ 56 w 168"/>
                <a:gd name="T9" fmla="*/ 113 h 192"/>
                <a:gd name="T10" fmla="*/ 0 w 168"/>
                <a:gd name="T11" fmla="*/ 192 h 192"/>
                <a:gd name="T12" fmla="*/ 12 w 168"/>
                <a:gd name="T13" fmla="*/ 192 h 192"/>
                <a:gd name="T14" fmla="*/ 84 w 168"/>
                <a:gd name="T15" fmla="*/ 120 h 192"/>
                <a:gd name="T16" fmla="*/ 156 w 168"/>
                <a:gd name="T17" fmla="*/ 192 h 192"/>
                <a:gd name="T18" fmla="*/ 168 w 168"/>
                <a:gd name="T19" fmla="*/ 192 h 192"/>
                <a:gd name="T20" fmla="*/ 112 w 168"/>
                <a:gd name="T21" fmla="*/ 113 h 192"/>
                <a:gd name="T22" fmla="*/ 36 w 168"/>
                <a:gd name="T23" fmla="*/ 60 h 192"/>
                <a:gd name="T24" fmla="*/ 84 w 168"/>
                <a:gd name="T25" fmla="*/ 12 h 192"/>
                <a:gd name="T26" fmla="*/ 132 w 168"/>
                <a:gd name="T27" fmla="*/ 60 h 192"/>
                <a:gd name="T28" fmla="*/ 84 w 168"/>
                <a:gd name="T29" fmla="*/ 108 h 192"/>
                <a:gd name="T30" fmla="*/ 36 w 168"/>
                <a:gd name="T31" fmla="*/ 6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8" h="192">
                  <a:moveTo>
                    <a:pt x="112" y="113"/>
                  </a:moveTo>
                  <a:cubicBezTo>
                    <a:pt x="131" y="103"/>
                    <a:pt x="144" y="83"/>
                    <a:pt x="144" y="60"/>
                  </a:cubicBezTo>
                  <a:cubicBezTo>
                    <a:pt x="144" y="27"/>
                    <a:pt x="117" y="0"/>
                    <a:pt x="84" y="0"/>
                  </a:cubicBezTo>
                  <a:cubicBezTo>
                    <a:pt x="51" y="0"/>
                    <a:pt x="24" y="27"/>
                    <a:pt x="24" y="60"/>
                  </a:cubicBezTo>
                  <a:cubicBezTo>
                    <a:pt x="24" y="83"/>
                    <a:pt x="37" y="103"/>
                    <a:pt x="56" y="113"/>
                  </a:cubicBezTo>
                  <a:cubicBezTo>
                    <a:pt x="23" y="124"/>
                    <a:pt x="0" y="155"/>
                    <a:pt x="0" y="192"/>
                  </a:cubicBezTo>
                  <a:cubicBezTo>
                    <a:pt x="12" y="192"/>
                    <a:pt x="12" y="192"/>
                    <a:pt x="12" y="192"/>
                  </a:cubicBezTo>
                  <a:cubicBezTo>
                    <a:pt x="12" y="152"/>
                    <a:pt x="44" y="120"/>
                    <a:pt x="84" y="120"/>
                  </a:cubicBezTo>
                  <a:cubicBezTo>
                    <a:pt x="125" y="120"/>
                    <a:pt x="156" y="151"/>
                    <a:pt x="156" y="192"/>
                  </a:cubicBezTo>
                  <a:cubicBezTo>
                    <a:pt x="168" y="192"/>
                    <a:pt x="168" y="192"/>
                    <a:pt x="168" y="192"/>
                  </a:cubicBezTo>
                  <a:cubicBezTo>
                    <a:pt x="168" y="155"/>
                    <a:pt x="145" y="124"/>
                    <a:pt x="112" y="113"/>
                  </a:cubicBezTo>
                  <a:close/>
                  <a:moveTo>
                    <a:pt x="36" y="60"/>
                  </a:moveTo>
                  <a:cubicBezTo>
                    <a:pt x="36" y="34"/>
                    <a:pt x="58" y="12"/>
                    <a:pt x="84" y="12"/>
                  </a:cubicBezTo>
                  <a:cubicBezTo>
                    <a:pt x="110" y="12"/>
                    <a:pt x="132" y="34"/>
                    <a:pt x="132" y="60"/>
                  </a:cubicBezTo>
                  <a:cubicBezTo>
                    <a:pt x="132" y="86"/>
                    <a:pt x="110" y="108"/>
                    <a:pt x="84" y="108"/>
                  </a:cubicBezTo>
                  <a:cubicBezTo>
                    <a:pt x="58" y="108"/>
                    <a:pt x="36" y="86"/>
                    <a:pt x="36" y="60"/>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5" name="Freeform 25"/>
            <p:cNvSpPr>
              <a:spLocks noEditPoints="1"/>
            </p:cNvSpPr>
            <p:nvPr/>
          </p:nvSpPr>
          <p:spPr bwMode="auto">
            <a:xfrm>
              <a:off x="2103437" y="5630861"/>
              <a:ext cx="343371" cy="372089"/>
            </a:xfrm>
            <a:custGeom>
              <a:avLst/>
              <a:gdLst>
                <a:gd name="T0" fmla="*/ 112 w 168"/>
                <a:gd name="T1" fmla="*/ 113 h 192"/>
                <a:gd name="T2" fmla="*/ 144 w 168"/>
                <a:gd name="T3" fmla="*/ 60 h 192"/>
                <a:gd name="T4" fmla="*/ 84 w 168"/>
                <a:gd name="T5" fmla="*/ 0 h 192"/>
                <a:gd name="T6" fmla="*/ 24 w 168"/>
                <a:gd name="T7" fmla="*/ 60 h 192"/>
                <a:gd name="T8" fmla="*/ 56 w 168"/>
                <a:gd name="T9" fmla="*/ 113 h 192"/>
                <a:gd name="T10" fmla="*/ 0 w 168"/>
                <a:gd name="T11" fmla="*/ 192 h 192"/>
                <a:gd name="T12" fmla="*/ 12 w 168"/>
                <a:gd name="T13" fmla="*/ 192 h 192"/>
                <a:gd name="T14" fmla="*/ 84 w 168"/>
                <a:gd name="T15" fmla="*/ 120 h 192"/>
                <a:gd name="T16" fmla="*/ 156 w 168"/>
                <a:gd name="T17" fmla="*/ 192 h 192"/>
                <a:gd name="T18" fmla="*/ 168 w 168"/>
                <a:gd name="T19" fmla="*/ 192 h 192"/>
                <a:gd name="T20" fmla="*/ 112 w 168"/>
                <a:gd name="T21" fmla="*/ 113 h 192"/>
                <a:gd name="T22" fmla="*/ 36 w 168"/>
                <a:gd name="T23" fmla="*/ 60 h 192"/>
                <a:gd name="T24" fmla="*/ 84 w 168"/>
                <a:gd name="T25" fmla="*/ 12 h 192"/>
                <a:gd name="T26" fmla="*/ 132 w 168"/>
                <a:gd name="T27" fmla="*/ 60 h 192"/>
                <a:gd name="T28" fmla="*/ 84 w 168"/>
                <a:gd name="T29" fmla="*/ 108 h 192"/>
                <a:gd name="T30" fmla="*/ 36 w 168"/>
                <a:gd name="T31" fmla="*/ 6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8" h="192">
                  <a:moveTo>
                    <a:pt x="112" y="113"/>
                  </a:moveTo>
                  <a:cubicBezTo>
                    <a:pt x="131" y="103"/>
                    <a:pt x="144" y="83"/>
                    <a:pt x="144" y="60"/>
                  </a:cubicBezTo>
                  <a:cubicBezTo>
                    <a:pt x="144" y="27"/>
                    <a:pt x="117" y="0"/>
                    <a:pt x="84" y="0"/>
                  </a:cubicBezTo>
                  <a:cubicBezTo>
                    <a:pt x="51" y="0"/>
                    <a:pt x="24" y="27"/>
                    <a:pt x="24" y="60"/>
                  </a:cubicBezTo>
                  <a:cubicBezTo>
                    <a:pt x="24" y="83"/>
                    <a:pt x="37" y="103"/>
                    <a:pt x="56" y="113"/>
                  </a:cubicBezTo>
                  <a:cubicBezTo>
                    <a:pt x="23" y="124"/>
                    <a:pt x="0" y="155"/>
                    <a:pt x="0" y="192"/>
                  </a:cubicBezTo>
                  <a:cubicBezTo>
                    <a:pt x="12" y="192"/>
                    <a:pt x="12" y="192"/>
                    <a:pt x="12" y="192"/>
                  </a:cubicBezTo>
                  <a:cubicBezTo>
                    <a:pt x="12" y="152"/>
                    <a:pt x="44" y="120"/>
                    <a:pt x="84" y="120"/>
                  </a:cubicBezTo>
                  <a:cubicBezTo>
                    <a:pt x="125" y="120"/>
                    <a:pt x="156" y="151"/>
                    <a:pt x="156" y="192"/>
                  </a:cubicBezTo>
                  <a:cubicBezTo>
                    <a:pt x="168" y="192"/>
                    <a:pt x="168" y="192"/>
                    <a:pt x="168" y="192"/>
                  </a:cubicBezTo>
                  <a:cubicBezTo>
                    <a:pt x="168" y="155"/>
                    <a:pt x="145" y="124"/>
                    <a:pt x="112" y="113"/>
                  </a:cubicBezTo>
                  <a:close/>
                  <a:moveTo>
                    <a:pt x="36" y="60"/>
                  </a:moveTo>
                  <a:cubicBezTo>
                    <a:pt x="36" y="34"/>
                    <a:pt x="58" y="12"/>
                    <a:pt x="84" y="12"/>
                  </a:cubicBezTo>
                  <a:cubicBezTo>
                    <a:pt x="110" y="12"/>
                    <a:pt x="132" y="34"/>
                    <a:pt x="132" y="60"/>
                  </a:cubicBezTo>
                  <a:cubicBezTo>
                    <a:pt x="132" y="86"/>
                    <a:pt x="110" y="108"/>
                    <a:pt x="84" y="108"/>
                  </a:cubicBezTo>
                  <a:cubicBezTo>
                    <a:pt x="58" y="108"/>
                    <a:pt x="36" y="86"/>
                    <a:pt x="36" y="60"/>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6" name="Freeform 25"/>
            <p:cNvSpPr>
              <a:spLocks noEditPoints="1"/>
            </p:cNvSpPr>
            <p:nvPr/>
          </p:nvSpPr>
          <p:spPr bwMode="auto">
            <a:xfrm>
              <a:off x="2484437" y="5630861"/>
              <a:ext cx="343371" cy="372089"/>
            </a:xfrm>
            <a:custGeom>
              <a:avLst/>
              <a:gdLst>
                <a:gd name="T0" fmla="*/ 112 w 168"/>
                <a:gd name="T1" fmla="*/ 113 h 192"/>
                <a:gd name="T2" fmla="*/ 144 w 168"/>
                <a:gd name="T3" fmla="*/ 60 h 192"/>
                <a:gd name="T4" fmla="*/ 84 w 168"/>
                <a:gd name="T5" fmla="*/ 0 h 192"/>
                <a:gd name="T6" fmla="*/ 24 w 168"/>
                <a:gd name="T7" fmla="*/ 60 h 192"/>
                <a:gd name="T8" fmla="*/ 56 w 168"/>
                <a:gd name="T9" fmla="*/ 113 h 192"/>
                <a:gd name="T10" fmla="*/ 0 w 168"/>
                <a:gd name="T11" fmla="*/ 192 h 192"/>
                <a:gd name="T12" fmla="*/ 12 w 168"/>
                <a:gd name="T13" fmla="*/ 192 h 192"/>
                <a:gd name="T14" fmla="*/ 84 w 168"/>
                <a:gd name="T15" fmla="*/ 120 h 192"/>
                <a:gd name="T16" fmla="*/ 156 w 168"/>
                <a:gd name="T17" fmla="*/ 192 h 192"/>
                <a:gd name="T18" fmla="*/ 168 w 168"/>
                <a:gd name="T19" fmla="*/ 192 h 192"/>
                <a:gd name="T20" fmla="*/ 112 w 168"/>
                <a:gd name="T21" fmla="*/ 113 h 192"/>
                <a:gd name="T22" fmla="*/ 36 w 168"/>
                <a:gd name="T23" fmla="*/ 60 h 192"/>
                <a:gd name="T24" fmla="*/ 84 w 168"/>
                <a:gd name="T25" fmla="*/ 12 h 192"/>
                <a:gd name="T26" fmla="*/ 132 w 168"/>
                <a:gd name="T27" fmla="*/ 60 h 192"/>
                <a:gd name="T28" fmla="*/ 84 w 168"/>
                <a:gd name="T29" fmla="*/ 108 h 192"/>
                <a:gd name="T30" fmla="*/ 36 w 168"/>
                <a:gd name="T31" fmla="*/ 6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8" h="192">
                  <a:moveTo>
                    <a:pt x="112" y="113"/>
                  </a:moveTo>
                  <a:cubicBezTo>
                    <a:pt x="131" y="103"/>
                    <a:pt x="144" y="83"/>
                    <a:pt x="144" y="60"/>
                  </a:cubicBezTo>
                  <a:cubicBezTo>
                    <a:pt x="144" y="27"/>
                    <a:pt x="117" y="0"/>
                    <a:pt x="84" y="0"/>
                  </a:cubicBezTo>
                  <a:cubicBezTo>
                    <a:pt x="51" y="0"/>
                    <a:pt x="24" y="27"/>
                    <a:pt x="24" y="60"/>
                  </a:cubicBezTo>
                  <a:cubicBezTo>
                    <a:pt x="24" y="83"/>
                    <a:pt x="37" y="103"/>
                    <a:pt x="56" y="113"/>
                  </a:cubicBezTo>
                  <a:cubicBezTo>
                    <a:pt x="23" y="124"/>
                    <a:pt x="0" y="155"/>
                    <a:pt x="0" y="192"/>
                  </a:cubicBezTo>
                  <a:cubicBezTo>
                    <a:pt x="12" y="192"/>
                    <a:pt x="12" y="192"/>
                    <a:pt x="12" y="192"/>
                  </a:cubicBezTo>
                  <a:cubicBezTo>
                    <a:pt x="12" y="152"/>
                    <a:pt x="44" y="120"/>
                    <a:pt x="84" y="120"/>
                  </a:cubicBezTo>
                  <a:cubicBezTo>
                    <a:pt x="125" y="120"/>
                    <a:pt x="156" y="151"/>
                    <a:pt x="156" y="192"/>
                  </a:cubicBezTo>
                  <a:cubicBezTo>
                    <a:pt x="168" y="192"/>
                    <a:pt x="168" y="192"/>
                    <a:pt x="168" y="192"/>
                  </a:cubicBezTo>
                  <a:cubicBezTo>
                    <a:pt x="168" y="155"/>
                    <a:pt x="145" y="124"/>
                    <a:pt x="112" y="113"/>
                  </a:cubicBezTo>
                  <a:close/>
                  <a:moveTo>
                    <a:pt x="36" y="60"/>
                  </a:moveTo>
                  <a:cubicBezTo>
                    <a:pt x="36" y="34"/>
                    <a:pt x="58" y="12"/>
                    <a:pt x="84" y="12"/>
                  </a:cubicBezTo>
                  <a:cubicBezTo>
                    <a:pt x="110" y="12"/>
                    <a:pt x="132" y="34"/>
                    <a:pt x="132" y="60"/>
                  </a:cubicBezTo>
                  <a:cubicBezTo>
                    <a:pt x="132" y="86"/>
                    <a:pt x="110" y="108"/>
                    <a:pt x="84" y="108"/>
                  </a:cubicBezTo>
                  <a:cubicBezTo>
                    <a:pt x="58" y="108"/>
                    <a:pt x="36" y="86"/>
                    <a:pt x="36" y="60"/>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7" name="Freeform 25"/>
            <p:cNvSpPr>
              <a:spLocks noEditPoints="1"/>
            </p:cNvSpPr>
            <p:nvPr/>
          </p:nvSpPr>
          <p:spPr bwMode="auto">
            <a:xfrm>
              <a:off x="2865437" y="5630861"/>
              <a:ext cx="343371" cy="372089"/>
            </a:xfrm>
            <a:custGeom>
              <a:avLst/>
              <a:gdLst>
                <a:gd name="T0" fmla="*/ 112 w 168"/>
                <a:gd name="T1" fmla="*/ 113 h 192"/>
                <a:gd name="T2" fmla="*/ 144 w 168"/>
                <a:gd name="T3" fmla="*/ 60 h 192"/>
                <a:gd name="T4" fmla="*/ 84 w 168"/>
                <a:gd name="T5" fmla="*/ 0 h 192"/>
                <a:gd name="T6" fmla="*/ 24 w 168"/>
                <a:gd name="T7" fmla="*/ 60 h 192"/>
                <a:gd name="T8" fmla="*/ 56 w 168"/>
                <a:gd name="T9" fmla="*/ 113 h 192"/>
                <a:gd name="T10" fmla="*/ 0 w 168"/>
                <a:gd name="T11" fmla="*/ 192 h 192"/>
                <a:gd name="T12" fmla="*/ 12 w 168"/>
                <a:gd name="T13" fmla="*/ 192 h 192"/>
                <a:gd name="T14" fmla="*/ 84 w 168"/>
                <a:gd name="T15" fmla="*/ 120 h 192"/>
                <a:gd name="T16" fmla="*/ 156 w 168"/>
                <a:gd name="T17" fmla="*/ 192 h 192"/>
                <a:gd name="T18" fmla="*/ 168 w 168"/>
                <a:gd name="T19" fmla="*/ 192 h 192"/>
                <a:gd name="T20" fmla="*/ 112 w 168"/>
                <a:gd name="T21" fmla="*/ 113 h 192"/>
                <a:gd name="T22" fmla="*/ 36 w 168"/>
                <a:gd name="T23" fmla="*/ 60 h 192"/>
                <a:gd name="T24" fmla="*/ 84 w 168"/>
                <a:gd name="T25" fmla="*/ 12 h 192"/>
                <a:gd name="T26" fmla="*/ 132 w 168"/>
                <a:gd name="T27" fmla="*/ 60 h 192"/>
                <a:gd name="T28" fmla="*/ 84 w 168"/>
                <a:gd name="T29" fmla="*/ 108 h 192"/>
                <a:gd name="T30" fmla="*/ 36 w 168"/>
                <a:gd name="T31" fmla="*/ 6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8" h="192">
                  <a:moveTo>
                    <a:pt x="112" y="113"/>
                  </a:moveTo>
                  <a:cubicBezTo>
                    <a:pt x="131" y="103"/>
                    <a:pt x="144" y="83"/>
                    <a:pt x="144" y="60"/>
                  </a:cubicBezTo>
                  <a:cubicBezTo>
                    <a:pt x="144" y="27"/>
                    <a:pt x="117" y="0"/>
                    <a:pt x="84" y="0"/>
                  </a:cubicBezTo>
                  <a:cubicBezTo>
                    <a:pt x="51" y="0"/>
                    <a:pt x="24" y="27"/>
                    <a:pt x="24" y="60"/>
                  </a:cubicBezTo>
                  <a:cubicBezTo>
                    <a:pt x="24" y="83"/>
                    <a:pt x="37" y="103"/>
                    <a:pt x="56" y="113"/>
                  </a:cubicBezTo>
                  <a:cubicBezTo>
                    <a:pt x="23" y="124"/>
                    <a:pt x="0" y="155"/>
                    <a:pt x="0" y="192"/>
                  </a:cubicBezTo>
                  <a:cubicBezTo>
                    <a:pt x="12" y="192"/>
                    <a:pt x="12" y="192"/>
                    <a:pt x="12" y="192"/>
                  </a:cubicBezTo>
                  <a:cubicBezTo>
                    <a:pt x="12" y="152"/>
                    <a:pt x="44" y="120"/>
                    <a:pt x="84" y="120"/>
                  </a:cubicBezTo>
                  <a:cubicBezTo>
                    <a:pt x="125" y="120"/>
                    <a:pt x="156" y="151"/>
                    <a:pt x="156" y="192"/>
                  </a:cubicBezTo>
                  <a:cubicBezTo>
                    <a:pt x="168" y="192"/>
                    <a:pt x="168" y="192"/>
                    <a:pt x="168" y="192"/>
                  </a:cubicBezTo>
                  <a:cubicBezTo>
                    <a:pt x="168" y="155"/>
                    <a:pt x="145" y="124"/>
                    <a:pt x="112" y="113"/>
                  </a:cubicBezTo>
                  <a:close/>
                  <a:moveTo>
                    <a:pt x="36" y="60"/>
                  </a:moveTo>
                  <a:cubicBezTo>
                    <a:pt x="36" y="34"/>
                    <a:pt x="58" y="12"/>
                    <a:pt x="84" y="12"/>
                  </a:cubicBezTo>
                  <a:cubicBezTo>
                    <a:pt x="110" y="12"/>
                    <a:pt x="132" y="34"/>
                    <a:pt x="132" y="60"/>
                  </a:cubicBezTo>
                  <a:cubicBezTo>
                    <a:pt x="132" y="86"/>
                    <a:pt x="110" y="108"/>
                    <a:pt x="84" y="108"/>
                  </a:cubicBezTo>
                  <a:cubicBezTo>
                    <a:pt x="58" y="108"/>
                    <a:pt x="36" y="86"/>
                    <a:pt x="36" y="60"/>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8" name="Freeform 25"/>
            <p:cNvSpPr>
              <a:spLocks noEditPoints="1"/>
            </p:cNvSpPr>
            <p:nvPr/>
          </p:nvSpPr>
          <p:spPr bwMode="auto">
            <a:xfrm>
              <a:off x="3246437" y="5630861"/>
              <a:ext cx="343371" cy="372089"/>
            </a:xfrm>
            <a:custGeom>
              <a:avLst/>
              <a:gdLst>
                <a:gd name="T0" fmla="*/ 112 w 168"/>
                <a:gd name="T1" fmla="*/ 113 h 192"/>
                <a:gd name="T2" fmla="*/ 144 w 168"/>
                <a:gd name="T3" fmla="*/ 60 h 192"/>
                <a:gd name="T4" fmla="*/ 84 w 168"/>
                <a:gd name="T5" fmla="*/ 0 h 192"/>
                <a:gd name="T6" fmla="*/ 24 w 168"/>
                <a:gd name="T7" fmla="*/ 60 h 192"/>
                <a:gd name="T8" fmla="*/ 56 w 168"/>
                <a:gd name="T9" fmla="*/ 113 h 192"/>
                <a:gd name="T10" fmla="*/ 0 w 168"/>
                <a:gd name="T11" fmla="*/ 192 h 192"/>
                <a:gd name="T12" fmla="*/ 12 w 168"/>
                <a:gd name="T13" fmla="*/ 192 h 192"/>
                <a:gd name="T14" fmla="*/ 84 w 168"/>
                <a:gd name="T15" fmla="*/ 120 h 192"/>
                <a:gd name="T16" fmla="*/ 156 w 168"/>
                <a:gd name="T17" fmla="*/ 192 h 192"/>
                <a:gd name="T18" fmla="*/ 168 w 168"/>
                <a:gd name="T19" fmla="*/ 192 h 192"/>
                <a:gd name="T20" fmla="*/ 112 w 168"/>
                <a:gd name="T21" fmla="*/ 113 h 192"/>
                <a:gd name="T22" fmla="*/ 36 w 168"/>
                <a:gd name="T23" fmla="*/ 60 h 192"/>
                <a:gd name="T24" fmla="*/ 84 w 168"/>
                <a:gd name="T25" fmla="*/ 12 h 192"/>
                <a:gd name="T26" fmla="*/ 132 w 168"/>
                <a:gd name="T27" fmla="*/ 60 h 192"/>
                <a:gd name="T28" fmla="*/ 84 w 168"/>
                <a:gd name="T29" fmla="*/ 108 h 192"/>
                <a:gd name="T30" fmla="*/ 36 w 168"/>
                <a:gd name="T31" fmla="*/ 6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8" h="192">
                  <a:moveTo>
                    <a:pt x="112" y="113"/>
                  </a:moveTo>
                  <a:cubicBezTo>
                    <a:pt x="131" y="103"/>
                    <a:pt x="144" y="83"/>
                    <a:pt x="144" y="60"/>
                  </a:cubicBezTo>
                  <a:cubicBezTo>
                    <a:pt x="144" y="27"/>
                    <a:pt x="117" y="0"/>
                    <a:pt x="84" y="0"/>
                  </a:cubicBezTo>
                  <a:cubicBezTo>
                    <a:pt x="51" y="0"/>
                    <a:pt x="24" y="27"/>
                    <a:pt x="24" y="60"/>
                  </a:cubicBezTo>
                  <a:cubicBezTo>
                    <a:pt x="24" y="83"/>
                    <a:pt x="37" y="103"/>
                    <a:pt x="56" y="113"/>
                  </a:cubicBezTo>
                  <a:cubicBezTo>
                    <a:pt x="23" y="124"/>
                    <a:pt x="0" y="155"/>
                    <a:pt x="0" y="192"/>
                  </a:cubicBezTo>
                  <a:cubicBezTo>
                    <a:pt x="12" y="192"/>
                    <a:pt x="12" y="192"/>
                    <a:pt x="12" y="192"/>
                  </a:cubicBezTo>
                  <a:cubicBezTo>
                    <a:pt x="12" y="152"/>
                    <a:pt x="44" y="120"/>
                    <a:pt x="84" y="120"/>
                  </a:cubicBezTo>
                  <a:cubicBezTo>
                    <a:pt x="125" y="120"/>
                    <a:pt x="156" y="151"/>
                    <a:pt x="156" y="192"/>
                  </a:cubicBezTo>
                  <a:cubicBezTo>
                    <a:pt x="168" y="192"/>
                    <a:pt x="168" y="192"/>
                    <a:pt x="168" y="192"/>
                  </a:cubicBezTo>
                  <a:cubicBezTo>
                    <a:pt x="168" y="155"/>
                    <a:pt x="145" y="124"/>
                    <a:pt x="112" y="113"/>
                  </a:cubicBezTo>
                  <a:close/>
                  <a:moveTo>
                    <a:pt x="36" y="60"/>
                  </a:moveTo>
                  <a:cubicBezTo>
                    <a:pt x="36" y="34"/>
                    <a:pt x="58" y="12"/>
                    <a:pt x="84" y="12"/>
                  </a:cubicBezTo>
                  <a:cubicBezTo>
                    <a:pt x="110" y="12"/>
                    <a:pt x="132" y="34"/>
                    <a:pt x="132" y="60"/>
                  </a:cubicBezTo>
                  <a:cubicBezTo>
                    <a:pt x="132" y="86"/>
                    <a:pt x="110" y="108"/>
                    <a:pt x="84" y="108"/>
                  </a:cubicBezTo>
                  <a:cubicBezTo>
                    <a:pt x="58" y="108"/>
                    <a:pt x="36" y="86"/>
                    <a:pt x="36" y="60"/>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9" name="Freeform 25"/>
            <p:cNvSpPr>
              <a:spLocks noEditPoints="1"/>
            </p:cNvSpPr>
            <p:nvPr/>
          </p:nvSpPr>
          <p:spPr bwMode="auto">
            <a:xfrm>
              <a:off x="3627437" y="5630861"/>
              <a:ext cx="343371" cy="372089"/>
            </a:xfrm>
            <a:custGeom>
              <a:avLst/>
              <a:gdLst>
                <a:gd name="T0" fmla="*/ 112 w 168"/>
                <a:gd name="T1" fmla="*/ 113 h 192"/>
                <a:gd name="T2" fmla="*/ 144 w 168"/>
                <a:gd name="T3" fmla="*/ 60 h 192"/>
                <a:gd name="T4" fmla="*/ 84 w 168"/>
                <a:gd name="T5" fmla="*/ 0 h 192"/>
                <a:gd name="T6" fmla="*/ 24 w 168"/>
                <a:gd name="T7" fmla="*/ 60 h 192"/>
                <a:gd name="T8" fmla="*/ 56 w 168"/>
                <a:gd name="T9" fmla="*/ 113 h 192"/>
                <a:gd name="T10" fmla="*/ 0 w 168"/>
                <a:gd name="T11" fmla="*/ 192 h 192"/>
                <a:gd name="T12" fmla="*/ 12 w 168"/>
                <a:gd name="T13" fmla="*/ 192 h 192"/>
                <a:gd name="T14" fmla="*/ 84 w 168"/>
                <a:gd name="T15" fmla="*/ 120 h 192"/>
                <a:gd name="T16" fmla="*/ 156 w 168"/>
                <a:gd name="T17" fmla="*/ 192 h 192"/>
                <a:gd name="T18" fmla="*/ 168 w 168"/>
                <a:gd name="T19" fmla="*/ 192 h 192"/>
                <a:gd name="T20" fmla="*/ 112 w 168"/>
                <a:gd name="T21" fmla="*/ 113 h 192"/>
                <a:gd name="T22" fmla="*/ 36 w 168"/>
                <a:gd name="T23" fmla="*/ 60 h 192"/>
                <a:gd name="T24" fmla="*/ 84 w 168"/>
                <a:gd name="T25" fmla="*/ 12 h 192"/>
                <a:gd name="T26" fmla="*/ 132 w 168"/>
                <a:gd name="T27" fmla="*/ 60 h 192"/>
                <a:gd name="T28" fmla="*/ 84 w 168"/>
                <a:gd name="T29" fmla="*/ 108 h 192"/>
                <a:gd name="T30" fmla="*/ 36 w 168"/>
                <a:gd name="T31" fmla="*/ 6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8" h="192">
                  <a:moveTo>
                    <a:pt x="112" y="113"/>
                  </a:moveTo>
                  <a:cubicBezTo>
                    <a:pt x="131" y="103"/>
                    <a:pt x="144" y="83"/>
                    <a:pt x="144" y="60"/>
                  </a:cubicBezTo>
                  <a:cubicBezTo>
                    <a:pt x="144" y="27"/>
                    <a:pt x="117" y="0"/>
                    <a:pt x="84" y="0"/>
                  </a:cubicBezTo>
                  <a:cubicBezTo>
                    <a:pt x="51" y="0"/>
                    <a:pt x="24" y="27"/>
                    <a:pt x="24" y="60"/>
                  </a:cubicBezTo>
                  <a:cubicBezTo>
                    <a:pt x="24" y="83"/>
                    <a:pt x="37" y="103"/>
                    <a:pt x="56" y="113"/>
                  </a:cubicBezTo>
                  <a:cubicBezTo>
                    <a:pt x="23" y="124"/>
                    <a:pt x="0" y="155"/>
                    <a:pt x="0" y="192"/>
                  </a:cubicBezTo>
                  <a:cubicBezTo>
                    <a:pt x="12" y="192"/>
                    <a:pt x="12" y="192"/>
                    <a:pt x="12" y="192"/>
                  </a:cubicBezTo>
                  <a:cubicBezTo>
                    <a:pt x="12" y="152"/>
                    <a:pt x="44" y="120"/>
                    <a:pt x="84" y="120"/>
                  </a:cubicBezTo>
                  <a:cubicBezTo>
                    <a:pt x="125" y="120"/>
                    <a:pt x="156" y="151"/>
                    <a:pt x="156" y="192"/>
                  </a:cubicBezTo>
                  <a:cubicBezTo>
                    <a:pt x="168" y="192"/>
                    <a:pt x="168" y="192"/>
                    <a:pt x="168" y="192"/>
                  </a:cubicBezTo>
                  <a:cubicBezTo>
                    <a:pt x="168" y="155"/>
                    <a:pt x="145" y="124"/>
                    <a:pt x="112" y="113"/>
                  </a:cubicBezTo>
                  <a:close/>
                  <a:moveTo>
                    <a:pt x="36" y="60"/>
                  </a:moveTo>
                  <a:cubicBezTo>
                    <a:pt x="36" y="34"/>
                    <a:pt x="58" y="12"/>
                    <a:pt x="84" y="12"/>
                  </a:cubicBezTo>
                  <a:cubicBezTo>
                    <a:pt x="110" y="12"/>
                    <a:pt x="132" y="34"/>
                    <a:pt x="132" y="60"/>
                  </a:cubicBezTo>
                  <a:cubicBezTo>
                    <a:pt x="132" y="86"/>
                    <a:pt x="110" y="108"/>
                    <a:pt x="84" y="108"/>
                  </a:cubicBezTo>
                  <a:cubicBezTo>
                    <a:pt x="58" y="108"/>
                    <a:pt x="36" y="86"/>
                    <a:pt x="36" y="60"/>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8" name="Freeform 25"/>
            <p:cNvSpPr>
              <a:spLocks noEditPoints="1"/>
            </p:cNvSpPr>
            <p:nvPr/>
          </p:nvSpPr>
          <p:spPr bwMode="auto">
            <a:xfrm>
              <a:off x="4046066" y="5630862"/>
              <a:ext cx="343371" cy="372089"/>
            </a:xfrm>
            <a:custGeom>
              <a:avLst/>
              <a:gdLst>
                <a:gd name="T0" fmla="*/ 112 w 168"/>
                <a:gd name="T1" fmla="*/ 113 h 192"/>
                <a:gd name="T2" fmla="*/ 144 w 168"/>
                <a:gd name="T3" fmla="*/ 60 h 192"/>
                <a:gd name="T4" fmla="*/ 84 w 168"/>
                <a:gd name="T5" fmla="*/ 0 h 192"/>
                <a:gd name="T6" fmla="*/ 24 w 168"/>
                <a:gd name="T7" fmla="*/ 60 h 192"/>
                <a:gd name="T8" fmla="*/ 56 w 168"/>
                <a:gd name="T9" fmla="*/ 113 h 192"/>
                <a:gd name="T10" fmla="*/ 0 w 168"/>
                <a:gd name="T11" fmla="*/ 192 h 192"/>
                <a:gd name="T12" fmla="*/ 12 w 168"/>
                <a:gd name="T13" fmla="*/ 192 h 192"/>
                <a:gd name="T14" fmla="*/ 84 w 168"/>
                <a:gd name="T15" fmla="*/ 120 h 192"/>
                <a:gd name="T16" fmla="*/ 156 w 168"/>
                <a:gd name="T17" fmla="*/ 192 h 192"/>
                <a:gd name="T18" fmla="*/ 168 w 168"/>
                <a:gd name="T19" fmla="*/ 192 h 192"/>
                <a:gd name="T20" fmla="*/ 112 w 168"/>
                <a:gd name="T21" fmla="*/ 113 h 192"/>
                <a:gd name="T22" fmla="*/ 36 w 168"/>
                <a:gd name="T23" fmla="*/ 60 h 192"/>
                <a:gd name="T24" fmla="*/ 84 w 168"/>
                <a:gd name="T25" fmla="*/ 12 h 192"/>
                <a:gd name="T26" fmla="*/ 132 w 168"/>
                <a:gd name="T27" fmla="*/ 60 h 192"/>
                <a:gd name="T28" fmla="*/ 84 w 168"/>
                <a:gd name="T29" fmla="*/ 108 h 192"/>
                <a:gd name="T30" fmla="*/ 36 w 168"/>
                <a:gd name="T31" fmla="*/ 6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8" h="192">
                  <a:moveTo>
                    <a:pt x="112" y="113"/>
                  </a:moveTo>
                  <a:cubicBezTo>
                    <a:pt x="131" y="103"/>
                    <a:pt x="144" y="83"/>
                    <a:pt x="144" y="60"/>
                  </a:cubicBezTo>
                  <a:cubicBezTo>
                    <a:pt x="144" y="27"/>
                    <a:pt x="117" y="0"/>
                    <a:pt x="84" y="0"/>
                  </a:cubicBezTo>
                  <a:cubicBezTo>
                    <a:pt x="51" y="0"/>
                    <a:pt x="24" y="27"/>
                    <a:pt x="24" y="60"/>
                  </a:cubicBezTo>
                  <a:cubicBezTo>
                    <a:pt x="24" y="83"/>
                    <a:pt x="37" y="103"/>
                    <a:pt x="56" y="113"/>
                  </a:cubicBezTo>
                  <a:cubicBezTo>
                    <a:pt x="23" y="124"/>
                    <a:pt x="0" y="155"/>
                    <a:pt x="0" y="192"/>
                  </a:cubicBezTo>
                  <a:cubicBezTo>
                    <a:pt x="12" y="192"/>
                    <a:pt x="12" y="192"/>
                    <a:pt x="12" y="192"/>
                  </a:cubicBezTo>
                  <a:cubicBezTo>
                    <a:pt x="12" y="152"/>
                    <a:pt x="44" y="120"/>
                    <a:pt x="84" y="120"/>
                  </a:cubicBezTo>
                  <a:cubicBezTo>
                    <a:pt x="125" y="120"/>
                    <a:pt x="156" y="151"/>
                    <a:pt x="156" y="192"/>
                  </a:cubicBezTo>
                  <a:cubicBezTo>
                    <a:pt x="168" y="192"/>
                    <a:pt x="168" y="192"/>
                    <a:pt x="168" y="192"/>
                  </a:cubicBezTo>
                  <a:cubicBezTo>
                    <a:pt x="168" y="155"/>
                    <a:pt x="145" y="124"/>
                    <a:pt x="112" y="113"/>
                  </a:cubicBezTo>
                  <a:close/>
                  <a:moveTo>
                    <a:pt x="36" y="60"/>
                  </a:moveTo>
                  <a:cubicBezTo>
                    <a:pt x="36" y="34"/>
                    <a:pt x="58" y="12"/>
                    <a:pt x="84" y="12"/>
                  </a:cubicBezTo>
                  <a:cubicBezTo>
                    <a:pt x="110" y="12"/>
                    <a:pt x="132" y="34"/>
                    <a:pt x="132" y="60"/>
                  </a:cubicBezTo>
                  <a:cubicBezTo>
                    <a:pt x="132" y="86"/>
                    <a:pt x="110" y="108"/>
                    <a:pt x="84" y="108"/>
                  </a:cubicBezTo>
                  <a:cubicBezTo>
                    <a:pt x="58" y="108"/>
                    <a:pt x="36" y="86"/>
                    <a:pt x="36" y="60"/>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9" name="Freeform 25"/>
            <p:cNvSpPr>
              <a:spLocks noEditPoints="1"/>
            </p:cNvSpPr>
            <p:nvPr/>
          </p:nvSpPr>
          <p:spPr bwMode="auto">
            <a:xfrm>
              <a:off x="4427066" y="5630862"/>
              <a:ext cx="343371" cy="372089"/>
            </a:xfrm>
            <a:custGeom>
              <a:avLst/>
              <a:gdLst>
                <a:gd name="T0" fmla="*/ 112 w 168"/>
                <a:gd name="T1" fmla="*/ 113 h 192"/>
                <a:gd name="T2" fmla="*/ 144 w 168"/>
                <a:gd name="T3" fmla="*/ 60 h 192"/>
                <a:gd name="T4" fmla="*/ 84 w 168"/>
                <a:gd name="T5" fmla="*/ 0 h 192"/>
                <a:gd name="T6" fmla="*/ 24 w 168"/>
                <a:gd name="T7" fmla="*/ 60 h 192"/>
                <a:gd name="T8" fmla="*/ 56 w 168"/>
                <a:gd name="T9" fmla="*/ 113 h 192"/>
                <a:gd name="T10" fmla="*/ 0 w 168"/>
                <a:gd name="T11" fmla="*/ 192 h 192"/>
                <a:gd name="T12" fmla="*/ 12 w 168"/>
                <a:gd name="T13" fmla="*/ 192 h 192"/>
                <a:gd name="T14" fmla="*/ 84 w 168"/>
                <a:gd name="T15" fmla="*/ 120 h 192"/>
                <a:gd name="T16" fmla="*/ 156 w 168"/>
                <a:gd name="T17" fmla="*/ 192 h 192"/>
                <a:gd name="T18" fmla="*/ 168 w 168"/>
                <a:gd name="T19" fmla="*/ 192 h 192"/>
                <a:gd name="T20" fmla="*/ 112 w 168"/>
                <a:gd name="T21" fmla="*/ 113 h 192"/>
                <a:gd name="T22" fmla="*/ 36 w 168"/>
                <a:gd name="T23" fmla="*/ 60 h 192"/>
                <a:gd name="T24" fmla="*/ 84 w 168"/>
                <a:gd name="T25" fmla="*/ 12 h 192"/>
                <a:gd name="T26" fmla="*/ 132 w 168"/>
                <a:gd name="T27" fmla="*/ 60 h 192"/>
                <a:gd name="T28" fmla="*/ 84 w 168"/>
                <a:gd name="T29" fmla="*/ 108 h 192"/>
                <a:gd name="T30" fmla="*/ 36 w 168"/>
                <a:gd name="T31" fmla="*/ 6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8" h="192">
                  <a:moveTo>
                    <a:pt x="112" y="113"/>
                  </a:moveTo>
                  <a:cubicBezTo>
                    <a:pt x="131" y="103"/>
                    <a:pt x="144" y="83"/>
                    <a:pt x="144" y="60"/>
                  </a:cubicBezTo>
                  <a:cubicBezTo>
                    <a:pt x="144" y="27"/>
                    <a:pt x="117" y="0"/>
                    <a:pt x="84" y="0"/>
                  </a:cubicBezTo>
                  <a:cubicBezTo>
                    <a:pt x="51" y="0"/>
                    <a:pt x="24" y="27"/>
                    <a:pt x="24" y="60"/>
                  </a:cubicBezTo>
                  <a:cubicBezTo>
                    <a:pt x="24" y="83"/>
                    <a:pt x="37" y="103"/>
                    <a:pt x="56" y="113"/>
                  </a:cubicBezTo>
                  <a:cubicBezTo>
                    <a:pt x="23" y="124"/>
                    <a:pt x="0" y="155"/>
                    <a:pt x="0" y="192"/>
                  </a:cubicBezTo>
                  <a:cubicBezTo>
                    <a:pt x="12" y="192"/>
                    <a:pt x="12" y="192"/>
                    <a:pt x="12" y="192"/>
                  </a:cubicBezTo>
                  <a:cubicBezTo>
                    <a:pt x="12" y="152"/>
                    <a:pt x="44" y="120"/>
                    <a:pt x="84" y="120"/>
                  </a:cubicBezTo>
                  <a:cubicBezTo>
                    <a:pt x="125" y="120"/>
                    <a:pt x="156" y="151"/>
                    <a:pt x="156" y="192"/>
                  </a:cubicBezTo>
                  <a:cubicBezTo>
                    <a:pt x="168" y="192"/>
                    <a:pt x="168" y="192"/>
                    <a:pt x="168" y="192"/>
                  </a:cubicBezTo>
                  <a:cubicBezTo>
                    <a:pt x="168" y="155"/>
                    <a:pt x="145" y="124"/>
                    <a:pt x="112" y="113"/>
                  </a:cubicBezTo>
                  <a:close/>
                  <a:moveTo>
                    <a:pt x="36" y="60"/>
                  </a:moveTo>
                  <a:cubicBezTo>
                    <a:pt x="36" y="34"/>
                    <a:pt x="58" y="12"/>
                    <a:pt x="84" y="12"/>
                  </a:cubicBezTo>
                  <a:cubicBezTo>
                    <a:pt x="110" y="12"/>
                    <a:pt x="132" y="34"/>
                    <a:pt x="132" y="60"/>
                  </a:cubicBezTo>
                  <a:cubicBezTo>
                    <a:pt x="132" y="86"/>
                    <a:pt x="110" y="108"/>
                    <a:pt x="84" y="108"/>
                  </a:cubicBezTo>
                  <a:cubicBezTo>
                    <a:pt x="58" y="108"/>
                    <a:pt x="36" y="86"/>
                    <a:pt x="36" y="60"/>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0" name="Freeform 25"/>
            <p:cNvSpPr>
              <a:spLocks noEditPoints="1"/>
            </p:cNvSpPr>
            <p:nvPr/>
          </p:nvSpPr>
          <p:spPr bwMode="auto">
            <a:xfrm>
              <a:off x="4808066" y="5630862"/>
              <a:ext cx="343371" cy="372089"/>
            </a:xfrm>
            <a:custGeom>
              <a:avLst/>
              <a:gdLst>
                <a:gd name="T0" fmla="*/ 112 w 168"/>
                <a:gd name="T1" fmla="*/ 113 h 192"/>
                <a:gd name="T2" fmla="*/ 144 w 168"/>
                <a:gd name="T3" fmla="*/ 60 h 192"/>
                <a:gd name="T4" fmla="*/ 84 w 168"/>
                <a:gd name="T5" fmla="*/ 0 h 192"/>
                <a:gd name="T6" fmla="*/ 24 w 168"/>
                <a:gd name="T7" fmla="*/ 60 h 192"/>
                <a:gd name="T8" fmla="*/ 56 w 168"/>
                <a:gd name="T9" fmla="*/ 113 h 192"/>
                <a:gd name="T10" fmla="*/ 0 w 168"/>
                <a:gd name="T11" fmla="*/ 192 h 192"/>
                <a:gd name="T12" fmla="*/ 12 w 168"/>
                <a:gd name="T13" fmla="*/ 192 h 192"/>
                <a:gd name="T14" fmla="*/ 84 w 168"/>
                <a:gd name="T15" fmla="*/ 120 h 192"/>
                <a:gd name="T16" fmla="*/ 156 w 168"/>
                <a:gd name="T17" fmla="*/ 192 h 192"/>
                <a:gd name="T18" fmla="*/ 168 w 168"/>
                <a:gd name="T19" fmla="*/ 192 h 192"/>
                <a:gd name="T20" fmla="*/ 112 w 168"/>
                <a:gd name="T21" fmla="*/ 113 h 192"/>
                <a:gd name="T22" fmla="*/ 36 w 168"/>
                <a:gd name="T23" fmla="*/ 60 h 192"/>
                <a:gd name="T24" fmla="*/ 84 w 168"/>
                <a:gd name="T25" fmla="*/ 12 h 192"/>
                <a:gd name="T26" fmla="*/ 132 w 168"/>
                <a:gd name="T27" fmla="*/ 60 h 192"/>
                <a:gd name="T28" fmla="*/ 84 w 168"/>
                <a:gd name="T29" fmla="*/ 108 h 192"/>
                <a:gd name="T30" fmla="*/ 36 w 168"/>
                <a:gd name="T31" fmla="*/ 6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8" h="192">
                  <a:moveTo>
                    <a:pt x="112" y="113"/>
                  </a:moveTo>
                  <a:cubicBezTo>
                    <a:pt x="131" y="103"/>
                    <a:pt x="144" y="83"/>
                    <a:pt x="144" y="60"/>
                  </a:cubicBezTo>
                  <a:cubicBezTo>
                    <a:pt x="144" y="27"/>
                    <a:pt x="117" y="0"/>
                    <a:pt x="84" y="0"/>
                  </a:cubicBezTo>
                  <a:cubicBezTo>
                    <a:pt x="51" y="0"/>
                    <a:pt x="24" y="27"/>
                    <a:pt x="24" y="60"/>
                  </a:cubicBezTo>
                  <a:cubicBezTo>
                    <a:pt x="24" y="83"/>
                    <a:pt x="37" y="103"/>
                    <a:pt x="56" y="113"/>
                  </a:cubicBezTo>
                  <a:cubicBezTo>
                    <a:pt x="23" y="124"/>
                    <a:pt x="0" y="155"/>
                    <a:pt x="0" y="192"/>
                  </a:cubicBezTo>
                  <a:cubicBezTo>
                    <a:pt x="12" y="192"/>
                    <a:pt x="12" y="192"/>
                    <a:pt x="12" y="192"/>
                  </a:cubicBezTo>
                  <a:cubicBezTo>
                    <a:pt x="12" y="152"/>
                    <a:pt x="44" y="120"/>
                    <a:pt x="84" y="120"/>
                  </a:cubicBezTo>
                  <a:cubicBezTo>
                    <a:pt x="125" y="120"/>
                    <a:pt x="156" y="151"/>
                    <a:pt x="156" y="192"/>
                  </a:cubicBezTo>
                  <a:cubicBezTo>
                    <a:pt x="168" y="192"/>
                    <a:pt x="168" y="192"/>
                    <a:pt x="168" y="192"/>
                  </a:cubicBezTo>
                  <a:cubicBezTo>
                    <a:pt x="168" y="155"/>
                    <a:pt x="145" y="124"/>
                    <a:pt x="112" y="113"/>
                  </a:cubicBezTo>
                  <a:close/>
                  <a:moveTo>
                    <a:pt x="36" y="60"/>
                  </a:moveTo>
                  <a:cubicBezTo>
                    <a:pt x="36" y="34"/>
                    <a:pt x="58" y="12"/>
                    <a:pt x="84" y="12"/>
                  </a:cubicBezTo>
                  <a:cubicBezTo>
                    <a:pt x="110" y="12"/>
                    <a:pt x="132" y="34"/>
                    <a:pt x="132" y="60"/>
                  </a:cubicBezTo>
                  <a:cubicBezTo>
                    <a:pt x="132" y="86"/>
                    <a:pt x="110" y="108"/>
                    <a:pt x="84" y="108"/>
                  </a:cubicBezTo>
                  <a:cubicBezTo>
                    <a:pt x="58" y="108"/>
                    <a:pt x="36" y="86"/>
                    <a:pt x="36" y="60"/>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a:p>
          </p:txBody>
        </p:sp>
      </p:grpSp>
      <p:sp>
        <p:nvSpPr>
          <p:cNvPr id="42" name="TextBox 41"/>
          <p:cNvSpPr txBox="1"/>
          <p:nvPr/>
        </p:nvSpPr>
        <p:spPr>
          <a:xfrm>
            <a:off x="6254749" y="4266464"/>
            <a:ext cx="1228541" cy="627864"/>
          </a:xfrm>
          <a:prstGeom prst="rect">
            <a:avLst/>
          </a:prstGeom>
          <a:noFill/>
        </p:spPr>
        <p:txBody>
          <a:bodyPr wrap="none" lIns="182880" tIns="146304" rIns="182880" bIns="146304" rtlCol="0">
            <a:spAutoFit/>
          </a:bodyPr>
          <a:lstStyle/>
          <a:p>
            <a:pPr>
              <a:lnSpc>
                <a:spcPct val="90000"/>
              </a:lnSpc>
              <a:spcAft>
                <a:spcPts val="600"/>
              </a:spcAft>
            </a:pPr>
            <a:r>
              <a:rPr lang="en-GB" sz="2400" dirty="0">
                <a:solidFill>
                  <a:srgbClr val="7030A0"/>
                </a:solidFill>
                <a:latin typeface="+mj-lt"/>
              </a:rPr>
              <a:t>Simple</a:t>
            </a:r>
          </a:p>
        </p:txBody>
      </p:sp>
      <p:sp>
        <p:nvSpPr>
          <p:cNvPr id="43" name="TextBox 42"/>
          <p:cNvSpPr txBox="1"/>
          <p:nvPr/>
        </p:nvSpPr>
        <p:spPr>
          <a:xfrm>
            <a:off x="6262118" y="4677835"/>
            <a:ext cx="5623429" cy="1834348"/>
          </a:xfrm>
          <a:prstGeom prst="rect">
            <a:avLst/>
          </a:prstGeom>
          <a:noFill/>
        </p:spPr>
        <p:txBody>
          <a:bodyPr wrap="square" lIns="182880" tIns="146304" rIns="182880" bIns="146304" rtlCol="0">
            <a:spAutoFit/>
          </a:bodyPr>
          <a:lstStyle/>
          <a:p>
            <a:pPr marL="342900" indent="-342900">
              <a:lnSpc>
                <a:spcPct val="90000"/>
              </a:lnSpc>
              <a:spcAft>
                <a:spcPts val="600"/>
              </a:spcAft>
              <a:buFont typeface="Arial" panose="020B0604020202020204" pitchFamily="34" charset="0"/>
              <a:buChar char="•"/>
            </a:pPr>
            <a:r>
              <a:rPr lang="en-GB" sz="2000" dirty="0">
                <a:gradFill>
                  <a:gsLst>
                    <a:gs pos="2917">
                      <a:schemeClr val="tx1"/>
                    </a:gs>
                    <a:gs pos="30000">
                      <a:schemeClr val="tx1"/>
                    </a:gs>
                  </a:gsLst>
                  <a:lin ang="5400000" scaled="0"/>
                </a:gradFill>
                <a:latin typeface="+mj-lt"/>
              </a:rPr>
              <a:t>Easy to use</a:t>
            </a:r>
          </a:p>
          <a:p>
            <a:pPr marL="342900" indent="-342900">
              <a:lnSpc>
                <a:spcPct val="90000"/>
              </a:lnSpc>
              <a:spcAft>
                <a:spcPts val="600"/>
              </a:spcAft>
              <a:buFont typeface="Arial" panose="020B0604020202020204" pitchFamily="34" charset="0"/>
              <a:buChar char="•"/>
            </a:pPr>
            <a:r>
              <a:rPr lang="en-GB" sz="2000" dirty="0">
                <a:gradFill>
                  <a:gsLst>
                    <a:gs pos="2917">
                      <a:schemeClr val="tx1"/>
                    </a:gs>
                    <a:gs pos="30000">
                      <a:schemeClr val="tx1"/>
                    </a:gs>
                  </a:gsLst>
                  <a:lin ang="5400000" scaled="0"/>
                </a:gradFill>
                <a:latin typeface="+mj-lt"/>
              </a:rPr>
              <a:t>Designed to reduce time spent on licencing discussions</a:t>
            </a:r>
          </a:p>
          <a:p>
            <a:pPr marL="342900" indent="-342900">
              <a:lnSpc>
                <a:spcPct val="90000"/>
              </a:lnSpc>
              <a:spcAft>
                <a:spcPts val="600"/>
              </a:spcAft>
              <a:buFont typeface="Arial" panose="020B0604020202020204" pitchFamily="34" charset="0"/>
              <a:buChar char="•"/>
            </a:pPr>
            <a:r>
              <a:rPr lang="en-GB" sz="2000" dirty="0">
                <a:gradFill>
                  <a:gsLst>
                    <a:gs pos="2917">
                      <a:schemeClr val="tx1"/>
                    </a:gs>
                    <a:gs pos="30000">
                      <a:schemeClr val="tx1"/>
                    </a:gs>
                  </a:gsLst>
                  <a:lin ang="5400000" scaled="0"/>
                </a:gradFill>
                <a:latin typeface="+mj-lt"/>
              </a:rPr>
              <a:t>Let’s make transparency a competitive differentiator</a:t>
            </a:r>
          </a:p>
        </p:txBody>
      </p:sp>
    </p:spTree>
    <p:extLst>
      <p:ext uri="{BB962C8B-B14F-4D97-AF65-F5344CB8AC3E}">
        <p14:creationId xmlns:p14="http://schemas.microsoft.com/office/powerpoint/2010/main" val="287935283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500"/>
                                        <p:tgtEl>
                                          <p:spTgt spid="18"/>
                                        </p:tgtEl>
                                      </p:cBhvr>
                                    </p:animEffect>
                                  </p:childTnLst>
                                </p:cTn>
                              </p:par>
                              <p:par>
                                <p:cTn id="19" presetID="10"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fade">
                                      <p:cBhvr>
                                        <p:cTn id="26" dur="500"/>
                                        <p:tgtEl>
                                          <p:spTgt spid="33"/>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500"/>
                                        <p:tgtEl>
                                          <p:spTgt spid="34"/>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fade">
                                      <p:cBhvr>
                                        <p:cTn id="32" dur="500"/>
                                        <p:tgtEl>
                                          <p:spTgt spid="35"/>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500"/>
                                        <p:tgtEl>
                                          <p:spTgt spid="19"/>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7"/>
                                        </p:tgtEl>
                                        <p:attrNameLst>
                                          <p:attrName>style.visibility</p:attrName>
                                        </p:attrNameLst>
                                      </p:cBhvr>
                                      <p:to>
                                        <p:strVal val="visible"/>
                                      </p:to>
                                    </p:set>
                                    <p:animEffect transition="in" filter="fade">
                                      <p:cBhvr>
                                        <p:cTn id="38" dur="500"/>
                                        <p:tgtEl>
                                          <p:spTgt spid="37"/>
                                        </p:tgtEl>
                                      </p:cBhvr>
                                    </p:animEffect>
                                  </p:childTnLst>
                                </p:cTn>
                              </p:par>
                              <p:par>
                                <p:cTn id="39" presetID="10" presetClass="entr" presetSubtype="0" fill="hold" nodeType="with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fade">
                                      <p:cBhvr>
                                        <p:cTn id="41" dur="500"/>
                                        <p:tgtEl>
                                          <p:spTgt spid="41"/>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fade">
                                      <p:cBhvr>
                                        <p:cTn id="46" dur="500"/>
                                        <p:tgtEl>
                                          <p:spTgt spid="42"/>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7" grpId="0"/>
      <p:bldP spid="18" grpId="0"/>
      <p:bldP spid="19" grpId="0"/>
      <p:bldP spid="33" grpId="0"/>
      <p:bldP spid="34" grpId="0"/>
      <p:bldP spid="35" grpId="0"/>
      <p:bldP spid="37" grpId="0"/>
      <p:bldP spid="42" grpId="0"/>
      <p:bldP spid="43" grpId="0"/>
    </p:bldLst>
  </p:timing>
</p:sld>
</file>

<file path=ppt/theme/theme1.xml><?xml version="1.0" encoding="utf-8"?>
<a:theme xmlns:a="http://schemas.openxmlformats.org/drawingml/2006/main" name="USED_6-50001_WPC 2016 Breakout Template">
  <a:themeElements>
    <a:clrScheme name="WPC 2016 colors">
      <a:dk1>
        <a:srgbClr val="505050"/>
      </a:dk1>
      <a:lt1>
        <a:srgbClr val="FFFFFF"/>
      </a:lt1>
      <a:dk2>
        <a:srgbClr val="5C2D91"/>
      </a:dk2>
      <a:lt2>
        <a:srgbClr val="EAEAEA"/>
      </a:lt2>
      <a:accent1>
        <a:srgbClr val="5C2D91"/>
      </a:accent1>
      <a:accent2>
        <a:srgbClr val="0078D7"/>
      </a:accent2>
      <a:accent3>
        <a:srgbClr val="002050"/>
      </a:accent3>
      <a:accent4>
        <a:srgbClr val="32145A"/>
      </a:accent4>
      <a:accent5>
        <a:srgbClr val="B4009E"/>
      </a:accent5>
      <a:accent6>
        <a:srgbClr val="505050"/>
      </a:accent6>
      <a:hlink>
        <a:srgbClr val="0078D7"/>
      </a:hlink>
      <a:folHlink>
        <a:srgbClr val="0078D7"/>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WPC_2016_Session_16x9_Template" id="{750A99CB-C201-4AC0-83E3-D27190A82074}" vid="{ACAB9C74-80B6-439E-ADE9-F57FD616B89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C68B4D552384C4AA5E8F3370EB3401E" ma:contentTypeVersion="2" ma:contentTypeDescription="Create a new document." ma:contentTypeScope="" ma:versionID="aeb601fb66c712a01f4024399015ccba">
  <xsd:schema xmlns:xsd="http://www.w3.org/2001/XMLSchema" xmlns:xs="http://www.w3.org/2001/XMLSchema" xmlns:p="http://schemas.microsoft.com/office/2006/metadata/properties" xmlns:ns2="522ec859-70ae-4aae-a303-9c651997b4a8" targetNamespace="http://schemas.microsoft.com/office/2006/metadata/properties" ma:root="true" ma:fieldsID="2254ed73a5ced30b554ea9ffcdd6861d" ns2:_="">
    <xsd:import namespace="522ec859-70ae-4aae-a303-9c651997b4a8"/>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22ec859-70ae-4aae-a303-9c651997b4a8"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522ec859-70ae-4aae-a303-9c651997b4a8">
      <UserInfo>
        <DisplayName>Susan Blanchard (Bluehawk LLC)</DisplayName>
        <AccountId>123</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5316762-C36B-4D10-9523-100DC5EC130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22ec859-70ae-4aae-a303-9c651997b4a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990F116-B58F-4255-B05B-DA3808E0E5C6}">
  <ds:schemaRefs>
    <ds:schemaRef ds:uri="http://schemas.microsoft.com/office/2006/metadata/properties"/>
    <ds:schemaRef ds:uri="http://purl.org/dc/elements/1.1/"/>
    <ds:schemaRef ds:uri="522ec859-70ae-4aae-a303-9c651997b4a8"/>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www.w3.org/XML/1998/namespace"/>
  </ds:schemaRefs>
</ds:datastoreItem>
</file>

<file path=customXml/itemProps3.xml><?xml version="1.0" encoding="utf-8"?>
<ds:datastoreItem xmlns:ds="http://schemas.openxmlformats.org/officeDocument/2006/customXml" ds:itemID="{758FDAC0-319D-4A54-8D8E-1D42CB1F800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MSVID_TT_BRAND_16-9_WHITE_Oct_2014</Template>
  <TotalTime>11128</TotalTime>
  <Words>1389</Words>
  <Application>Microsoft Office PowerPoint</Application>
  <PresentationFormat>Custom</PresentationFormat>
  <Paragraphs>205</Paragraphs>
  <Slides>13</Slides>
  <Notes>8</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13</vt:i4>
      </vt:variant>
    </vt:vector>
  </HeadingPairs>
  <TitlesOfParts>
    <vt:vector size="27" baseType="lpstr">
      <vt:lpstr>Segoe</vt:lpstr>
      <vt:lpstr>MSN MDL2 Assets</vt:lpstr>
      <vt:lpstr>Arial</vt:lpstr>
      <vt:lpstr>Calibri</vt:lpstr>
      <vt:lpstr>Times New Roman</vt:lpstr>
      <vt:lpstr>IOT MDL2 Assets</vt:lpstr>
      <vt:lpstr>Wingdings</vt:lpstr>
      <vt:lpstr>Segoe UI Light</vt:lpstr>
      <vt:lpstr>MS Shell Dlg 2</vt:lpstr>
      <vt:lpstr>Segoe UI</vt:lpstr>
      <vt:lpstr>Segoe UI Semilight</vt:lpstr>
      <vt:lpstr>Consolas</vt:lpstr>
      <vt:lpstr>Segoe UI Black</vt:lpstr>
      <vt:lpstr>USED_6-50001_WPC 2016 Breakout Template</vt:lpstr>
      <vt:lpstr>PowerPoint Presentation</vt:lpstr>
      <vt:lpstr>Highlights</vt:lpstr>
      <vt:lpstr>PowerPoint Presentation</vt:lpstr>
      <vt:lpstr>PowerPoint Presentation</vt:lpstr>
      <vt:lpstr>Only Microsoft has all the pieces to deliver </vt:lpstr>
      <vt:lpstr>Microsoft Dynamics 365 </vt:lpstr>
      <vt:lpstr>Microsoft Dynamics 365 – Business edition</vt:lpstr>
      <vt:lpstr>Microsoft Dynamics 365 – Business edition</vt:lpstr>
      <vt:lpstr>Microsoft Dynamics 365 - Licencing</vt:lpstr>
      <vt:lpstr>Microsoft Dynamics 365 – Business edition</vt:lpstr>
      <vt:lpstr>What we need to do to win in SMB</vt:lpstr>
      <vt:lpstr>What you need to do now</vt:lpstr>
      <vt:lpstr>PowerPoint Presentation</vt:lpstr>
    </vt:vector>
  </TitlesOfParts>
  <Manager/>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&lt;Speech title here&gt;</dc:subject>
  <dc:creator>Jenn Cooley</dc:creator>
  <cp:keywords>MSVID, Brand Guidelines, Branding, Visual Identity, grid</cp:keywords>
  <dc:description>Template: _x000d_
Formatting: _x000d_
Audience Type:</dc:description>
  <cp:lastModifiedBy>Paul White</cp:lastModifiedBy>
  <cp:revision>489</cp:revision>
  <dcterms:created xsi:type="dcterms:W3CDTF">2016-05-13T15:58:31Z</dcterms:created>
  <dcterms:modified xsi:type="dcterms:W3CDTF">2016-07-12T12:52:06Z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0x0101005C68B4D552384C4AA5E8F3370EB3401E</vt:lpwstr>
  </property>
  <property fmtid="{D5CDD505-2E9C-101B-9397-08002B2CF9AE}" pid="3" name="Product">
    <vt:lpwstr/>
  </property>
  <property fmtid="{D5CDD505-2E9C-101B-9397-08002B2CF9AE}" pid="4" name="Event1">
    <vt:lpwstr>622;#Unassigned|2c8af875-f38a-40b8-a0a9-056aed3fc8c0</vt:lpwstr>
  </property>
  <property fmtid="{D5CDD505-2E9C-101B-9397-08002B2CF9AE}" pid="5" name="Audience">
    <vt:lpwstr/>
  </property>
  <property fmtid="{D5CDD505-2E9C-101B-9397-08002B2CF9AE}" pid="6" name="Event Venue">
    <vt:lpwstr/>
  </property>
  <property fmtid="{D5CDD505-2E9C-101B-9397-08002B2CF9AE}" pid="7" name="Track">
    <vt:lpwstr/>
  </property>
  <property fmtid="{D5CDD505-2E9C-101B-9397-08002B2CF9AE}" pid="8" name="Event Location">
    <vt:lpwstr/>
  </property>
  <property fmtid="{D5CDD505-2E9C-101B-9397-08002B2CF9AE}" pid="9" name="Campaign">
    <vt:lpwstr/>
  </property>
  <property fmtid="{D5CDD505-2E9C-101B-9397-08002B2CF9AE}" pid="10" name="IsMyDocuments">
    <vt:bool>true</vt:bool>
  </property>
</Properties>
</file>